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media/image70.jpg" ContentType="image/jpeg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73" r:id="rId1"/>
  </p:sldMasterIdLst>
  <p:notesMasterIdLst>
    <p:notesMasterId r:id="rId6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312" r:id="rId9"/>
    <p:sldId id="263" r:id="rId10"/>
    <p:sldId id="264" r:id="rId11"/>
    <p:sldId id="265" r:id="rId12"/>
    <p:sldId id="276" r:id="rId13"/>
    <p:sldId id="277" r:id="rId14"/>
    <p:sldId id="274" r:id="rId15"/>
    <p:sldId id="279" r:id="rId16"/>
    <p:sldId id="278" r:id="rId17"/>
    <p:sldId id="280" r:id="rId18"/>
    <p:sldId id="281" r:id="rId19"/>
    <p:sldId id="341" r:id="rId20"/>
    <p:sldId id="325" r:id="rId21"/>
    <p:sldId id="282" r:id="rId22"/>
    <p:sldId id="334" r:id="rId23"/>
    <p:sldId id="283" r:id="rId24"/>
    <p:sldId id="326" r:id="rId25"/>
    <p:sldId id="327" r:id="rId26"/>
    <p:sldId id="284" r:id="rId27"/>
    <p:sldId id="335" r:id="rId28"/>
    <p:sldId id="336" r:id="rId29"/>
    <p:sldId id="337" r:id="rId30"/>
    <p:sldId id="338" r:id="rId31"/>
    <p:sldId id="332" r:id="rId32"/>
    <p:sldId id="331" r:id="rId33"/>
    <p:sldId id="333" r:id="rId34"/>
    <p:sldId id="342" r:id="rId35"/>
    <p:sldId id="328" r:id="rId36"/>
    <p:sldId id="339" r:id="rId37"/>
    <p:sldId id="285" r:id="rId38"/>
    <p:sldId id="286" r:id="rId39"/>
    <p:sldId id="288" r:id="rId40"/>
    <p:sldId id="289" r:id="rId41"/>
    <p:sldId id="322" r:id="rId42"/>
    <p:sldId id="291" r:id="rId43"/>
    <p:sldId id="292" r:id="rId44"/>
    <p:sldId id="293" r:id="rId45"/>
    <p:sldId id="294" r:id="rId46"/>
    <p:sldId id="295" r:id="rId47"/>
    <p:sldId id="323" r:id="rId48"/>
    <p:sldId id="324" r:id="rId49"/>
    <p:sldId id="340" r:id="rId50"/>
    <p:sldId id="296" r:id="rId51"/>
    <p:sldId id="313" r:id="rId52"/>
    <p:sldId id="297" r:id="rId53"/>
    <p:sldId id="298" r:id="rId54"/>
    <p:sldId id="299" r:id="rId55"/>
    <p:sldId id="300" r:id="rId56"/>
    <p:sldId id="301" r:id="rId57"/>
    <p:sldId id="302" r:id="rId58"/>
    <p:sldId id="303" r:id="rId59"/>
    <p:sldId id="307" r:id="rId60"/>
    <p:sldId id="306" r:id="rId6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A3282"/>
    <a:srgbClr val="00BCF2"/>
    <a:srgbClr val="007233"/>
    <a:srgbClr val="D8F6FF"/>
    <a:srgbClr val="68217A"/>
    <a:srgbClr val="663300"/>
    <a:srgbClr val="672A7A"/>
    <a:srgbClr val="DC5B26"/>
    <a:srgbClr val="D83B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138" autoAdjust="0"/>
    <p:restoredTop sz="70537" autoAdjust="0"/>
  </p:normalViewPr>
  <p:slideViewPr>
    <p:cSldViewPr snapToGrid="0">
      <p:cViewPr varScale="1">
        <p:scale>
          <a:sx n="84" d="100"/>
          <a:sy n="84" d="100"/>
        </p:scale>
        <p:origin x="1104" y="9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-553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CD2B77-8FE5-4229-8F81-48E64280AD07}" type="datetimeFigureOut">
              <a:rPr lang="en-CA" smtClean="0"/>
              <a:t>2016-08-09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3EB0F1-6846-4EC4-A15D-9759BFF6340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397479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suzanneibach@outlook.com</a:t>
            </a:r>
            <a:r>
              <a:rPr lang="en-CA" baseline="0" dirty="0"/>
              <a:t> G0DevMental</a:t>
            </a:r>
          </a:p>
          <a:p>
            <a:r>
              <a:rPr lang="en-CA" baseline="0" dirty="0"/>
              <a:t>WordPress account </a:t>
            </a:r>
            <a:r>
              <a:rPr lang="en-CA" baseline="0" dirty="0" err="1"/>
              <a:t>suzanneibach</a:t>
            </a:r>
            <a:r>
              <a:rPr lang="en-CA" baseline="0" dirty="0"/>
              <a:t> G0DevMental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3EB0F1-6846-4EC4-A15D-9759BFF63409}" type="slidenum">
              <a:rPr lang="en-CA" smtClean="0"/>
              <a:t>16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547143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3EB0F1-6846-4EC4-A15D-9759BFF63409}" type="slidenum">
              <a:rPr lang="en-CA" smtClean="0"/>
              <a:t>27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211854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3EB0F1-6846-4EC4-A15D-9759BFF63409}" type="slidenum">
              <a:rPr lang="en-CA" smtClean="0"/>
              <a:t>28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533140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3EB0F1-6846-4EC4-A15D-9759BFF63409}" type="slidenum">
              <a:rPr lang="en-CA" smtClean="0"/>
              <a:t>37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056702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3EB0F1-6846-4EC4-A15D-9759BFF63409}" type="slidenum">
              <a:rPr lang="en-CA" smtClean="0"/>
              <a:t>60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831756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v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102543" y="2422224"/>
            <a:ext cx="4572000" cy="61080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0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Presentation title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125492" y="3059990"/>
            <a:ext cx="4572000" cy="48768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/>
              <a:t>Subtitle text</a:t>
            </a:r>
          </a:p>
        </p:txBody>
      </p:sp>
    </p:spTree>
    <p:extLst>
      <p:ext uri="{BB962C8B-B14F-4D97-AF65-F5344CB8AC3E}">
        <p14:creationId xmlns:p14="http://schemas.microsoft.com/office/powerpoint/2010/main" val="1914451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er, Text and Ima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6176211" y="689811"/>
            <a:ext cx="5775156" cy="4395535"/>
          </a:xfrm>
          <a:prstGeom prst="rect">
            <a:avLst/>
          </a:prstGeom>
          <a:solidFill>
            <a:schemeClr val="bg2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(image or graphic)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6523" y="670419"/>
            <a:ext cx="5311006" cy="841883"/>
          </a:xfrm>
          <a:prstGeom prst="rect">
            <a:avLst/>
          </a:prstGeom>
        </p:spPr>
        <p:txBody>
          <a:bodyPr/>
          <a:lstStyle>
            <a:lvl1pPr>
              <a:defRPr sz="44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Page header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2" hasCustomPrompt="1"/>
          </p:nvPr>
        </p:nvSpPr>
        <p:spPr>
          <a:xfrm>
            <a:off x="139700" y="3133912"/>
            <a:ext cx="5277830" cy="246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lacus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venenatis</a:t>
            </a:r>
            <a:r>
              <a:rPr lang="en-US" dirty="0"/>
              <a:t>. Nam </a:t>
            </a:r>
            <a:r>
              <a:rPr lang="en-US" dirty="0" err="1"/>
              <a:t>urna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, </a:t>
            </a:r>
            <a:r>
              <a:rPr lang="en-US" dirty="0" err="1"/>
              <a:t>scelerisque</a:t>
            </a:r>
            <a:r>
              <a:rPr lang="en-US" dirty="0"/>
              <a:t> in </a:t>
            </a:r>
            <a:r>
              <a:rPr lang="en-US" dirty="0" err="1"/>
              <a:t>felis</a:t>
            </a:r>
            <a:r>
              <a:rPr lang="en-US" dirty="0"/>
              <a:t> in,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In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purus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id </a:t>
            </a:r>
            <a:r>
              <a:rPr lang="en-US" dirty="0" err="1"/>
              <a:t>laoreet</a:t>
            </a:r>
            <a:r>
              <a:rPr lang="en-US" dirty="0"/>
              <a:t> dolor. Nam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quam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vehicula</a:t>
            </a:r>
            <a:r>
              <a:rPr lang="en-US" dirty="0"/>
              <a:t>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mollis</a:t>
            </a:r>
            <a:r>
              <a:rPr lang="en-US" dirty="0"/>
              <a:t> </a:t>
            </a:r>
            <a:r>
              <a:rPr lang="en-US" dirty="0" err="1"/>
              <a:t>augue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, non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sapien</a:t>
            </a:r>
            <a:r>
              <a:rPr lang="en-US" dirty="0"/>
              <a:t> tempus a. </a:t>
            </a:r>
            <a:r>
              <a:rPr lang="en-US" dirty="0" err="1"/>
              <a:t>Nullam</a:t>
            </a:r>
            <a:r>
              <a:rPr lang="en-US" dirty="0"/>
              <a:t> et </a:t>
            </a:r>
            <a:r>
              <a:rPr lang="en-US" dirty="0" err="1"/>
              <a:t>rhoncus</a:t>
            </a:r>
            <a:r>
              <a:rPr lang="en-US" dirty="0"/>
              <a:t> </a:t>
            </a:r>
            <a:r>
              <a:rPr lang="en-US" dirty="0" err="1"/>
              <a:t>sapien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</a:t>
            </a:r>
            <a:r>
              <a:rPr lang="en-US" dirty="0" err="1"/>
              <a:t>imperdiet</a:t>
            </a:r>
            <a:r>
              <a:rPr lang="en-US" dirty="0"/>
              <a:t> </a:t>
            </a:r>
            <a:r>
              <a:rPr lang="en-US" dirty="0" err="1"/>
              <a:t>porttitor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ac </a:t>
            </a:r>
            <a:r>
              <a:rPr lang="en-US" dirty="0" err="1"/>
              <a:t>viverra</a:t>
            </a:r>
            <a:r>
              <a:rPr lang="en-US" dirty="0"/>
              <a:t> mi. </a:t>
            </a:r>
            <a:r>
              <a:rPr lang="en-US" dirty="0" err="1"/>
              <a:t>Phasellus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</a:t>
            </a:r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139699" y="1976438"/>
            <a:ext cx="5277830" cy="11033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600"/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lacus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venenatis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04695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er, Bullets and Tab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06523" y="670419"/>
            <a:ext cx="5311006" cy="841883"/>
          </a:xfrm>
          <a:prstGeom prst="rect">
            <a:avLst/>
          </a:prstGeom>
        </p:spPr>
        <p:txBody>
          <a:bodyPr/>
          <a:lstStyle>
            <a:lvl1pPr>
              <a:defRPr sz="44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Page header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6837363" y="1892558"/>
            <a:ext cx="3730625" cy="2935287"/>
          </a:xfrm>
          <a:prstGeom prst="rect">
            <a:avLst/>
          </a:prstGeom>
        </p:spPr>
        <p:txBody>
          <a:bodyPr anchor="ctr"/>
          <a:lstStyle>
            <a:lvl1pPr marL="0" indent="0" algn="ctr">
              <a:buFont typeface="+mj-lt"/>
              <a:buNone/>
              <a:defRPr baseline="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Copy &amp; Paste Table</a:t>
            </a:r>
          </a:p>
        </p:txBody>
      </p:sp>
    </p:spTree>
    <p:extLst>
      <p:ext uri="{BB962C8B-B14F-4D97-AF65-F5344CB8AC3E}">
        <p14:creationId xmlns:p14="http://schemas.microsoft.com/office/powerpoint/2010/main" val="1964319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 Card v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655826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 Card V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670398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w/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08000" y="274640"/>
            <a:ext cx="11192933" cy="893761"/>
          </a:xfrm>
        </p:spPr>
        <p:txBody>
          <a:bodyPr anchor="t">
            <a:normAutofit/>
          </a:bodyPr>
          <a:lstStyle>
            <a:lvl1pPr>
              <a:defRPr sz="4267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 hasCustomPrompt="1"/>
          </p:nvPr>
        </p:nvSpPr>
        <p:spPr>
          <a:xfrm>
            <a:off x="508001" y="1261534"/>
            <a:ext cx="5599289" cy="4868332"/>
          </a:xfrm>
        </p:spPr>
        <p:txBody>
          <a:bodyPr/>
          <a:lstStyle>
            <a:lvl1pPr marL="0" indent="0">
              <a:spcAft>
                <a:spcPts val="1333"/>
              </a:spcAft>
              <a:buFontTx/>
              <a:buNone/>
              <a:defRPr sz="3467">
                <a:solidFill>
                  <a:schemeClr val="tx1"/>
                </a:solidFill>
              </a:defRPr>
            </a:lvl1pPr>
            <a:lvl2pPr marL="377943" marR="0" indent="-377943" algn="l" defTabSz="609585" rtl="0" eaLnBrk="1" fontAlgn="auto" latinLnBrk="0" hangingPunct="1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2667">
                <a:solidFill>
                  <a:schemeClr val="tx1"/>
                </a:solidFill>
                <a:latin typeface="Segoe UI Light"/>
              </a:defRPr>
            </a:lvl2pPr>
          </a:lstStyle>
          <a:p>
            <a:pPr lvl="0"/>
            <a:r>
              <a:rPr lang="en-US" dirty="0"/>
              <a:t>Main text</a:t>
            </a:r>
          </a:p>
          <a:p>
            <a:pPr marL="377943" marR="0" lvl="1" indent="-377943" algn="l" defTabSz="609585" rtl="0" eaLnBrk="1" fontAlgn="auto" latinLnBrk="0" hangingPunct="1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/>
              <a:t>Second level</a:t>
            </a:r>
          </a:p>
          <a:p>
            <a:pPr marL="377943" marR="0" lvl="1" indent="-377943" algn="l" defTabSz="609585" rtl="0" eaLnBrk="1" fontAlgn="auto" latinLnBrk="0" hangingPunct="1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/>
              <a:t>Second level</a:t>
            </a:r>
          </a:p>
          <a:p>
            <a:pPr marL="377943" marR="0" lvl="1" indent="-377943" algn="l" defTabSz="609585" rtl="0" eaLnBrk="1" fontAlgn="auto" latinLnBrk="0" hangingPunct="1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/>
              <a:t>Second level</a:t>
            </a:r>
          </a:p>
          <a:p>
            <a:pPr marL="377943" marR="0" lvl="1" indent="-377943" algn="l" defTabSz="609585" rtl="0" eaLnBrk="1" fontAlgn="auto" latinLnBrk="0" hangingPunct="1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78482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2134035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08000" y="274640"/>
            <a:ext cx="11192933" cy="893761"/>
          </a:xfrm>
        </p:spPr>
        <p:txBody>
          <a:bodyPr anchor="t">
            <a:normAutofit/>
          </a:bodyPr>
          <a:lstStyle>
            <a:lvl1pPr>
              <a:defRPr sz="4267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08000" y="1261534"/>
            <a:ext cx="11192933" cy="4868332"/>
          </a:xfrm>
        </p:spPr>
        <p:txBody>
          <a:bodyPr/>
          <a:lstStyle>
            <a:lvl1pPr marL="0" indent="0">
              <a:spcAft>
                <a:spcPts val="1333"/>
              </a:spcAft>
              <a:buFontTx/>
              <a:buNone/>
              <a:defRPr sz="3467">
                <a:solidFill>
                  <a:schemeClr val="tx1"/>
                </a:solidFill>
              </a:defRPr>
            </a:lvl1pPr>
            <a:lvl2pPr marL="377943" marR="0" indent="-377943" algn="l" defTabSz="609585" rtl="0" eaLnBrk="1" fontAlgn="auto" latinLnBrk="0" hangingPunct="1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2667">
                <a:solidFill>
                  <a:schemeClr val="tx1"/>
                </a:solidFill>
                <a:latin typeface="Segoe UI Light"/>
              </a:defRPr>
            </a:lvl2pPr>
          </a:lstStyle>
          <a:p>
            <a:pPr lvl="0"/>
            <a:r>
              <a:rPr lang="en-US" dirty="0"/>
              <a:t>Main text</a:t>
            </a:r>
          </a:p>
          <a:p>
            <a:pPr marL="377943" marR="0" lvl="1" indent="-377943" algn="l" defTabSz="609585" rtl="0" eaLnBrk="1" fontAlgn="auto" latinLnBrk="0" hangingPunct="1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/>
              <a:t>Second level</a:t>
            </a:r>
          </a:p>
          <a:p>
            <a:pPr marL="377943" marR="0" lvl="1" indent="-377943" algn="l" defTabSz="609585" rtl="0" eaLnBrk="1" fontAlgn="auto" latinLnBrk="0" hangingPunct="1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/>
              <a:t>Second level</a:t>
            </a:r>
          </a:p>
          <a:p>
            <a:pPr marL="377943" marR="0" lvl="1" indent="-377943" algn="l" defTabSz="609585" rtl="0" eaLnBrk="1" fontAlgn="auto" latinLnBrk="0" hangingPunct="1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1507137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02032" y="2727353"/>
            <a:ext cx="5071136" cy="907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4627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v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100584" y="2422224"/>
            <a:ext cx="4572000" cy="61080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Presentation title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128016" y="3059990"/>
            <a:ext cx="4572000" cy="48768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Subtitle text</a:t>
            </a:r>
          </a:p>
        </p:txBody>
      </p:sp>
    </p:spTree>
    <p:extLst>
      <p:ext uri="{BB962C8B-B14F-4D97-AF65-F5344CB8AC3E}">
        <p14:creationId xmlns:p14="http://schemas.microsoft.com/office/powerpoint/2010/main" val="16047535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v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131719" y="2422224"/>
            <a:ext cx="4572000" cy="61080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0">
                <a:solidFill>
                  <a:schemeClr val="tx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143594" y="3059990"/>
            <a:ext cx="4572000" cy="48768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Subtitle text</a:t>
            </a:r>
          </a:p>
        </p:txBody>
      </p:sp>
    </p:spTree>
    <p:extLst>
      <p:ext uri="{BB962C8B-B14F-4D97-AF65-F5344CB8AC3E}">
        <p14:creationId xmlns:p14="http://schemas.microsoft.com/office/powerpoint/2010/main" val="41641381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v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128016" y="2422224"/>
            <a:ext cx="4572000" cy="61080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146304" y="3059990"/>
            <a:ext cx="4572000" cy="48768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Subtitle text</a:t>
            </a:r>
          </a:p>
        </p:txBody>
      </p:sp>
    </p:spTree>
    <p:extLst>
      <p:ext uri="{BB962C8B-B14F-4D97-AF65-F5344CB8AC3E}">
        <p14:creationId xmlns:p14="http://schemas.microsoft.com/office/powerpoint/2010/main" val="16634002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v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128016" y="2422224"/>
            <a:ext cx="4572000" cy="61080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0">
                <a:solidFill>
                  <a:schemeClr val="tx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146304" y="3059990"/>
            <a:ext cx="4572000" cy="48768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Subtitle text</a:t>
            </a:r>
          </a:p>
        </p:txBody>
      </p:sp>
    </p:spTree>
    <p:extLst>
      <p:ext uri="{BB962C8B-B14F-4D97-AF65-F5344CB8AC3E}">
        <p14:creationId xmlns:p14="http://schemas.microsoft.com/office/powerpoint/2010/main" val="14904479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v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128016" y="2422224"/>
            <a:ext cx="4572000" cy="61080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146304" y="3059990"/>
            <a:ext cx="4572000" cy="48768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Subtitle text</a:t>
            </a:r>
          </a:p>
        </p:txBody>
      </p:sp>
    </p:spTree>
    <p:extLst>
      <p:ext uri="{BB962C8B-B14F-4D97-AF65-F5344CB8AC3E}">
        <p14:creationId xmlns:p14="http://schemas.microsoft.com/office/powerpoint/2010/main" val="17910724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v5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128016" y="2422224"/>
            <a:ext cx="4572000" cy="61080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146304" y="3059990"/>
            <a:ext cx="4572000" cy="48768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Subtitle text</a:t>
            </a:r>
          </a:p>
        </p:txBody>
      </p:sp>
    </p:spTree>
    <p:extLst>
      <p:ext uri="{BB962C8B-B14F-4D97-AF65-F5344CB8AC3E}">
        <p14:creationId xmlns:p14="http://schemas.microsoft.com/office/powerpoint/2010/main" val="27722509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v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128016" y="2422224"/>
            <a:ext cx="4572000" cy="61080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146304" y="3059990"/>
            <a:ext cx="4572000" cy="48768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Subtitle text</a:t>
            </a:r>
          </a:p>
        </p:txBody>
      </p:sp>
    </p:spTree>
    <p:extLst>
      <p:ext uri="{BB962C8B-B14F-4D97-AF65-F5344CB8AC3E}">
        <p14:creationId xmlns:p14="http://schemas.microsoft.com/office/powerpoint/2010/main" val="22236834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er and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6522" y="670419"/>
            <a:ext cx="6877529" cy="841883"/>
          </a:xfrm>
          <a:prstGeom prst="rect">
            <a:avLst/>
          </a:prstGeom>
        </p:spPr>
        <p:txBody>
          <a:bodyPr/>
          <a:lstStyle>
            <a:lvl1pPr>
              <a:defRPr sz="44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Page header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37319" y="1512302"/>
            <a:ext cx="6657891" cy="4038266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>
                <a:latin typeface="+mn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>
                <a:solidFill>
                  <a:srgbClr val="505050"/>
                </a:solidFill>
                <a:latin typeface="Segoe UI Light" charset="0"/>
                <a:ea typeface="Segoe UI" charset="0"/>
                <a:cs typeface="Segoe UI" charset="0"/>
              </a:rPr>
              <a:t>Lorem ipsum dolor sit </a:t>
            </a:r>
            <a:r>
              <a:rPr lang="en-US" dirty="0" err="1">
                <a:solidFill>
                  <a:srgbClr val="505050"/>
                </a:solidFill>
                <a:latin typeface="Segoe UI Light" charset="0"/>
                <a:ea typeface="Segoe UI" charset="0"/>
                <a:cs typeface="Segoe UI" charset="0"/>
              </a:rPr>
              <a:t>amet</a:t>
            </a:r>
            <a:r>
              <a:rPr lang="en-US" dirty="0">
                <a:solidFill>
                  <a:srgbClr val="505050"/>
                </a:solidFill>
                <a:latin typeface="Segoe UI Light" charset="0"/>
                <a:ea typeface="Segoe UI" charset="0"/>
                <a:cs typeface="Segoe UI" charset="0"/>
              </a:rPr>
              <a:t>, </a:t>
            </a:r>
            <a:r>
              <a:rPr lang="en-US" dirty="0" err="1">
                <a:solidFill>
                  <a:srgbClr val="505050"/>
                </a:solidFill>
                <a:latin typeface="Segoe UI Light" charset="0"/>
                <a:ea typeface="Segoe UI" charset="0"/>
                <a:cs typeface="Segoe UI" charset="0"/>
              </a:rPr>
              <a:t>consectetur</a:t>
            </a:r>
            <a:r>
              <a:rPr lang="en-US" dirty="0">
                <a:solidFill>
                  <a:srgbClr val="505050"/>
                </a:solidFill>
                <a:latin typeface="Segoe UI Light" charset="0"/>
                <a:ea typeface="Segoe UI" charset="0"/>
                <a:cs typeface="Segoe UI" charset="0"/>
              </a:rPr>
              <a:t> </a:t>
            </a:r>
            <a:r>
              <a:rPr lang="en-US" dirty="0" err="1">
                <a:solidFill>
                  <a:srgbClr val="505050"/>
                </a:solidFill>
                <a:latin typeface="Segoe UI Light" charset="0"/>
                <a:ea typeface="Segoe UI" charset="0"/>
                <a:cs typeface="Segoe UI" charset="0"/>
              </a:rPr>
              <a:t>adipiscing</a:t>
            </a:r>
            <a:r>
              <a:rPr lang="en-US" dirty="0">
                <a:solidFill>
                  <a:srgbClr val="505050"/>
                </a:solidFill>
                <a:latin typeface="Segoe UI Light" charset="0"/>
                <a:ea typeface="Segoe UI" charset="0"/>
                <a:cs typeface="Segoe UI" charset="0"/>
              </a:rPr>
              <a:t> </a:t>
            </a:r>
            <a:r>
              <a:rPr lang="en-US" dirty="0" err="1">
                <a:solidFill>
                  <a:srgbClr val="505050"/>
                </a:solidFill>
                <a:latin typeface="Segoe UI Light" charset="0"/>
                <a:ea typeface="Segoe UI" charset="0"/>
                <a:cs typeface="Segoe UI" charset="0"/>
              </a:rPr>
              <a:t>elit</a:t>
            </a:r>
            <a:r>
              <a:rPr lang="en-US" dirty="0">
                <a:solidFill>
                  <a:srgbClr val="505050"/>
                </a:solidFill>
                <a:latin typeface="Segoe UI Light" charset="0"/>
                <a:ea typeface="Segoe UI" charset="0"/>
                <a:cs typeface="Segoe UI" charset="0"/>
              </a:rPr>
              <a:t>. </a:t>
            </a:r>
            <a:r>
              <a:rPr lang="en-US" dirty="0" err="1">
                <a:solidFill>
                  <a:srgbClr val="505050"/>
                </a:solidFill>
                <a:latin typeface="Segoe UI Light" charset="0"/>
                <a:ea typeface="Segoe UI" charset="0"/>
                <a:cs typeface="Segoe UI" charset="0"/>
              </a:rPr>
              <a:t>Sed</a:t>
            </a:r>
            <a:r>
              <a:rPr lang="en-US" dirty="0">
                <a:solidFill>
                  <a:srgbClr val="505050"/>
                </a:solidFill>
                <a:latin typeface="Segoe UI Light" charset="0"/>
                <a:ea typeface="Segoe UI" charset="0"/>
                <a:cs typeface="Segoe UI" charset="0"/>
              </a:rPr>
              <a:t> </a:t>
            </a:r>
            <a:r>
              <a:rPr lang="en-US" dirty="0" err="1">
                <a:solidFill>
                  <a:srgbClr val="505050"/>
                </a:solidFill>
                <a:latin typeface="Segoe UI Light" charset="0"/>
                <a:ea typeface="Segoe UI" charset="0"/>
                <a:cs typeface="Segoe UI" charset="0"/>
              </a:rPr>
              <a:t>feugiat</a:t>
            </a:r>
            <a:r>
              <a:rPr lang="en-US" dirty="0">
                <a:solidFill>
                  <a:srgbClr val="505050"/>
                </a:solidFill>
                <a:latin typeface="Segoe UI Light" charset="0"/>
                <a:ea typeface="Segoe UI" charset="0"/>
                <a:cs typeface="Segoe UI" charset="0"/>
              </a:rPr>
              <a:t> </a:t>
            </a:r>
            <a:r>
              <a:rPr lang="en-US" dirty="0" err="1">
                <a:solidFill>
                  <a:srgbClr val="505050"/>
                </a:solidFill>
                <a:latin typeface="Segoe UI Light" charset="0"/>
                <a:ea typeface="Segoe UI" charset="0"/>
                <a:cs typeface="Segoe UI" charset="0"/>
              </a:rPr>
              <a:t>vel</a:t>
            </a:r>
            <a:r>
              <a:rPr lang="en-US" dirty="0">
                <a:solidFill>
                  <a:srgbClr val="505050"/>
                </a:solidFill>
                <a:latin typeface="Segoe UI Light" charset="0"/>
                <a:ea typeface="Segoe UI" charset="0"/>
                <a:cs typeface="Segoe UI" charset="0"/>
              </a:rPr>
              <a:t> lacus </a:t>
            </a:r>
            <a:r>
              <a:rPr lang="en-US" dirty="0" err="1">
                <a:solidFill>
                  <a:srgbClr val="505050"/>
                </a:solidFill>
                <a:latin typeface="Segoe UI Light" charset="0"/>
                <a:ea typeface="Segoe UI" charset="0"/>
                <a:cs typeface="Segoe UI" charset="0"/>
              </a:rPr>
              <a:t>ut</a:t>
            </a:r>
            <a:r>
              <a:rPr lang="en-US" dirty="0">
                <a:solidFill>
                  <a:srgbClr val="505050"/>
                </a:solidFill>
                <a:latin typeface="Segoe UI Light" charset="0"/>
                <a:ea typeface="Segoe UI" charset="0"/>
                <a:cs typeface="Segoe UI" charset="0"/>
              </a:rPr>
              <a:t> </a:t>
            </a:r>
            <a:r>
              <a:rPr lang="en-US" dirty="0" err="1">
                <a:solidFill>
                  <a:srgbClr val="505050"/>
                </a:solidFill>
                <a:latin typeface="Segoe UI Light" charset="0"/>
                <a:ea typeface="Segoe UI" charset="0"/>
                <a:cs typeface="Segoe UI" charset="0"/>
              </a:rPr>
              <a:t>venenatis</a:t>
            </a:r>
            <a:r>
              <a:rPr lang="en-US" dirty="0">
                <a:solidFill>
                  <a:srgbClr val="505050"/>
                </a:solidFill>
                <a:latin typeface="Segoe UI Light" charset="0"/>
                <a:ea typeface="Segoe UI" charset="0"/>
                <a:cs typeface="Segoe UI" charset="0"/>
              </a:rPr>
              <a:t>. Nam </a:t>
            </a:r>
            <a:r>
              <a:rPr lang="en-US" dirty="0" err="1">
                <a:solidFill>
                  <a:srgbClr val="505050"/>
                </a:solidFill>
                <a:latin typeface="Segoe UI Light" charset="0"/>
                <a:ea typeface="Segoe UI" charset="0"/>
                <a:cs typeface="Segoe UI" charset="0"/>
              </a:rPr>
              <a:t>urna</a:t>
            </a:r>
            <a:r>
              <a:rPr lang="en-US" dirty="0">
                <a:solidFill>
                  <a:srgbClr val="505050"/>
                </a:solidFill>
                <a:latin typeface="Segoe UI Light" charset="0"/>
                <a:ea typeface="Segoe UI" charset="0"/>
                <a:cs typeface="Segoe UI" charset="0"/>
              </a:rPr>
              <a:t> </a:t>
            </a:r>
            <a:r>
              <a:rPr lang="en-US" dirty="0" err="1">
                <a:solidFill>
                  <a:srgbClr val="505050"/>
                </a:solidFill>
                <a:latin typeface="Segoe UI Light" charset="0"/>
                <a:ea typeface="Segoe UI" charset="0"/>
                <a:cs typeface="Segoe UI" charset="0"/>
              </a:rPr>
              <a:t>arcu</a:t>
            </a:r>
            <a:r>
              <a:rPr lang="en-US" dirty="0">
                <a:solidFill>
                  <a:srgbClr val="505050"/>
                </a:solidFill>
                <a:latin typeface="Segoe UI Light" charset="0"/>
                <a:ea typeface="Segoe UI" charset="0"/>
                <a:cs typeface="Segoe UI" charset="0"/>
              </a:rPr>
              <a:t>, </a:t>
            </a:r>
            <a:r>
              <a:rPr lang="en-US" dirty="0" err="1">
                <a:solidFill>
                  <a:srgbClr val="505050"/>
                </a:solidFill>
                <a:latin typeface="Segoe UI Light" charset="0"/>
                <a:ea typeface="Segoe UI" charset="0"/>
                <a:cs typeface="Segoe UI" charset="0"/>
              </a:rPr>
              <a:t>scelerisque</a:t>
            </a:r>
            <a:r>
              <a:rPr lang="en-US" dirty="0">
                <a:solidFill>
                  <a:srgbClr val="505050"/>
                </a:solidFill>
                <a:latin typeface="Segoe UI Light" charset="0"/>
                <a:ea typeface="Segoe UI" charset="0"/>
                <a:cs typeface="Segoe UI" charset="0"/>
              </a:rPr>
              <a:t> in </a:t>
            </a:r>
            <a:r>
              <a:rPr lang="en-US" dirty="0" err="1">
                <a:solidFill>
                  <a:srgbClr val="505050"/>
                </a:solidFill>
                <a:latin typeface="Segoe UI Light" charset="0"/>
                <a:ea typeface="Segoe UI" charset="0"/>
                <a:cs typeface="Segoe UI" charset="0"/>
              </a:rPr>
              <a:t>felis</a:t>
            </a:r>
            <a:r>
              <a:rPr lang="en-US" dirty="0">
                <a:solidFill>
                  <a:srgbClr val="505050"/>
                </a:solidFill>
                <a:latin typeface="Segoe UI Light" charset="0"/>
                <a:ea typeface="Segoe UI" charset="0"/>
                <a:cs typeface="Segoe UI" charset="0"/>
              </a:rPr>
              <a:t> in, </a:t>
            </a:r>
            <a:r>
              <a:rPr lang="en-US" dirty="0" err="1">
                <a:solidFill>
                  <a:srgbClr val="505050"/>
                </a:solidFill>
                <a:latin typeface="Segoe UI Light" charset="0"/>
                <a:ea typeface="Segoe UI" charset="0"/>
                <a:cs typeface="Segoe UI" charset="0"/>
              </a:rPr>
              <a:t>lobortis</a:t>
            </a:r>
            <a:r>
              <a:rPr lang="en-US" dirty="0">
                <a:solidFill>
                  <a:srgbClr val="505050"/>
                </a:solidFill>
                <a:latin typeface="Segoe UI Light" charset="0"/>
                <a:ea typeface="Segoe UI" charset="0"/>
                <a:cs typeface="Segoe UI" charset="0"/>
              </a:rPr>
              <a:t> </a:t>
            </a:r>
            <a:r>
              <a:rPr lang="en-US" dirty="0" err="1">
                <a:solidFill>
                  <a:srgbClr val="505050"/>
                </a:solidFill>
                <a:latin typeface="Segoe UI Light" charset="0"/>
                <a:ea typeface="Segoe UI" charset="0"/>
                <a:cs typeface="Segoe UI" charset="0"/>
              </a:rPr>
              <a:t>tempor</a:t>
            </a:r>
            <a:r>
              <a:rPr lang="en-US" dirty="0">
                <a:solidFill>
                  <a:srgbClr val="505050"/>
                </a:solidFill>
                <a:latin typeface="Segoe UI Light" charset="0"/>
                <a:ea typeface="Segoe UI" charset="0"/>
                <a:cs typeface="Segoe UI" charset="0"/>
              </a:rPr>
              <a:t> </a:t>
            </a:r>
            <a:r>
              <a:rPr lang="en-US" dirty="0" err="1">
                <a:solidFill>
                  <a:srgbClr val="505050"/>
                </a:solidFill>
                <a:latin typeface="Segoe UI Light" charset="0"/>
                <a:ea typeface="Segoe UI" charset="0"/>
                <a:cs typeface="Segoe UI" charset="0"/>
              </a:rPr>
              <a:t>eros</a:t>
            </a:r>
            <a:r>
              <a:rPr lang="en-US" dirty="0">
                <a:solidFill>
                  <a:srgbClr val="505050"/>
                </a:solidFill>
                <a:latin typeface="Segoe UI Light" charset="0"/>
                <a:ea typeface="Segoe UI" charset="0"/>
                <a:cs typeface="Segoe UI" charset="0"/>
              </a:rPr>
              <a:t>. In </a:t>
            </a:r>
            <a:r>
              <a:rPr lang="en-US" dirty="0" err="1">
                <a:solidFill>
                  <a:srgbClr val="505050"/>
                </a:solidFill>
                <a:latin typeface="Segoe UI Light" charset="0"/>
                <a:ea typeface="Segoe UI" charset="0"/>
                <a:cs typeface="Segoe UI" charset="0"/>
              </a:rPr>
              <a:t>nec</a:t>
            </a:r>
            <a:r>
              <a:rPr lang="en-US" dirty="0">
                <a:solidFill>
                  <a:srgbClr val="505050"/>
                </a:solidFill>
                <a:latin typeface="Segoe UI Light" charset="0"/>
                <a:ea typeface="Segoe UI" charset="0"/>
                <a:cs typeface="Segoe UI" charset="0"/>
              </a:rPr>
              <a:t> </a:t>
            </a:r>
            <a:r>
              <a:rPr lang="en-US" dirty="0" err="1">
                <a:solidFill>
                  <a:srgbClr val="505050"/>
                </a:solidFill>
                <a:latin typeface="Segoe UI Light" charset="0"/>
                <a:ea typeface="Segoe UI" charset="0"/>
                <a:cs typeface="Segoe UI" charset="0"/>
              </a:rPr>
              <a:t>arcu</a:t>
            </a:r>
            <a:r>
              <a:rPr lang="en-US" dirty="0">
                <a:solidFill>
                  <a:srgbClr val="505050"/>
                </a:solidFill>
                <a:latin typeface="Segoe UI Light" charset="0"/>
                <a:ea typeface="Segoe UI" charset="0"/>
                <a:cs typeface="Segoe UI" charset="0"/>
              </a:rPr>
              <a:t> </a:t>
            </a:r>
            <a:r>
              <a:rPr lang="en-US" dirty="0" err="1">
                <a:solidFill>
                  <a:srgbClr val="505050"/>
                </a:solidFill>
                <a:latin typeface="Segoe UI Light" charset="0"/>
                <a:ea typeface="Segoe UI" charset="0"/>
                <a:cs typeface="Segoe UI" charset="0"/>
              </a:rPr>
              <a:t>purus</a:t>
            </a:r>
            <a:r>
              <a:rPr lang="en-US" dirty="0">
                <a:solidFill>
                  <a:srgbClr val="505050"/>
                </a:solidFill>
                <a:latin typeface="Segoe UI Light" charset="0"/>
                <a:ea typeface="Segoe UI" charset="0"/>
                <a:cs typeface="Segoe UI" charset="0"/>
              </a:rPr>
              <a:t>. </a:t>
            </a:r>
            <a:r>
              <a:rPr lang="en-US" dirty="0" err="1">
                <a:solidFill>
                  <a:srgbClr val="505050"/>
                </a:solidFill>
                <a:latin typeface="Segoe UI Light" charset="0"/>
                <a:ea typeface="Segoe UI" charset="0"/>
                <a:cs typeface="Segoe UI" charset="0"/>
              </a:rPr>
              <a:t>Etiam</a:t>
            </a:r>
            <a:r>
              <a:rPr lang="en-US" dirty="0">
                <a:solidFill>
                  <a:srgbClr val="505050"/>
                </a:solidFill>
                <a:latin typeface="Segoe UI Light" charset="0"/>
                <a:ea typeface="Segoe UI" charset="0"/>
                <a:cs typeface="Segoe UI" charset="0"/>
              </a:rPr>
              <a:t> id </a:t>
            </a:r>
            <a:r>
              <a:rPr lang="en-US" dirty="0" err="1">
                <a:solidFill>
                  <a:srgbClr val="505050"/>
                </a:solidFill>
                <a:latin typeface="Segoe UI Light" charset="0"/>
                <a:ea typeface="Segoe UI" charset="0"/>
                <a:cs typeface="Segoe UI" charset="0"/>
              </a:rPr>
              <a:t>laoreet</a:t>
            </a:r>
            <a:r>
              <a:rPr lang="en-US" dirty="0">
                <a:solidFill>
                  <a:srgbClr val="505050"/>
                </a:solidFill>
                <a:latin typeface="Segoe UI Light" charset="0"/>
                <a:ea typeface="Segoe UI" charset="0"/>
                <a:cs typeface="Segoe UI" charset="0"/>
              </a:rPr>
              <a:t> dolor. Nam </a:t>
            </a:r>
            <a:r>
              <a:rPr lang="en-US" dirty="0" err="1">
                <a:solidFill>
                  <a:srgbClr val="505050"/>
                </a:solidFill>
                <a:latin typeface="Segoe UI Light" charset="0"/>
                <a:ea typeface="Segoe UI" charset="0"/>
                <a:cs typeface="Segoe UI" charset="0"/>
              </a:rPr>
              <a:t>congue</a:t>
            </a:r>
            <a:r>
              <a:rPr lang="en-US" dirty="0">
                <a:solidFill>
                  <a:srgbClr val="505050"/>
                </a:solidFill>
                <a:latin typeface="Segoe UI Light" charset="0"/>
                <a:ea typeface="Segoe UI" charset="0"/>
                <a:cs typeface="Segoe UI" charset="0"/>
              </a:rPr>
              <a:t> </a:t>
            </a:r>
            <a:r>
              <a:rPr lang="en-US" dirty="0" err="1">
                <a:solidFill>
                  <a:srgbClr val="505050"/>
                </a:solidFill>
                <a:latin typeface="Segoe UI Light" charset="0"/>
                <a:ea typeface="Segoe UI" charset="0"/>
                <a:cs typeface="Segoe UI" charset="0"/>
              </a:rPr>
              <a:t>quis</a:t>
            </a:r>
            <a:r>
              <a:rPr lang="en-US" dirty="0">
                <a:solidFill>
                  <a:srgbClr val="505050"/>
                </a:solidFill>
                <a:latin typeface="Segoe UI Light" charset="0"/>
                <a:ea typeface="Segoe UI" charset="0"/>
                <a:cs typeface="Segoe UI" charset="0"/>
              </a:rPr>
              <a:t> quam </a:t>
            </a:r>
            <a:r>
              <a:rPr lang="en-US" dirty="0" err="1">
                <a:solidFill>
                  <a:srgbClr val="505050"/>
                </a:solidFill>
                <a:latin typeface="Segoe UI Light" charset="0"/>
                <a:ea typeface="Segoe UI" charset="0"/>
                <a:cs typeface="Segoe UI" charset="0"/>
              </a:rPr>
              <a:t>quis</a:t>
            </a:r>
            <a:r>
              <a:rPr lang="en-US" dirty="0">
                <a:solidFill>
                  <a:srgbClr val="505050"/>
                </a:solidFill>
                <a:latin typeface="Segoe UI Light" charset="0"/>
                <a:ea typeface="Segoe UI" charset="0"/>
                <a:cs typeface="Segoe UI" charset="0"/>
              </a:rPr>
              <a:t> </a:t>
            </a:r>
            <a:r>
              <a:rPr lang="en-US" dirty="0" err="1">
                <a:solidFill>
                  <a:srgbClr val="505050"/>
                </a:solidFill>
                <a:latin typeface="Segoe UI Light" charset="0"/>
                <a:ea typeface="Segoe UI" charset="0"/>
                <a:cs typeface="Segoe UI" charset="0"/>
              </a:rPr>
              <a:t>vehicula</a:t>
            </a:r>
            <a:r>
              <a:rPr lang="en-US" dirty="0">
                <a:solidFill>
                  <a:srgbClr val="505050"/>
                </a:solidFill>
                <a:latin typeface="Segoe UI Light" charset="0"/>
                <a:ea typeface="Segoe UI" charset="0"/>
                <a:cs typeface="Segoe UI" charset="0"/>
              </a:rPr>
              <a:t>. </a:t>
            </a:r>
            <a:r>
              <a:rPr lang="en-US" dirty="0" err="1">
                <a:solidFill>
                  <a:srgbClr val="505050"/>
                </a:solidFill>
                <a:latin typeface="Segoe UI Light" charset="0"/>
                <a:ea typeface="Segoe UI" charset="0"/>
                <a:cs typeface="Segoe UI" charset="0"/>
              </a:rPr>
              <a:t>Donec</a:t>
            </a:r>
            <a:r>
              <a:rPr lang="en-US" dirty="0">
                <a:solidFill>
                  <a:srgbClr val="505050"/>
                </a:solidFill>
                <a:latin typeface="Segoe UI Light" charset="0"/>
                <a:ea typeface="Segoe UI" charset="0"/>
                <a:cs typeface="Segoe UI" charset="0"/>
              </a:rPr>
              <a:t> </a:t>
            </a:r>
            <a:r>
              <a:rPr lang="en-US" dirty="0" err="1">
                <a:solidFill>
                  <a:srgbClr val="505050"/>
                </a:solidFill>
                <a:latin typeface="Segoe UI Light" charset="0"/>
                <a:ea typeface="Segoe UI" charset="0"/>
                <a:cs typeface="Segoe UI" charset="0"/>
              </a:rPr>
              <a:t>mollis</a:t>
            </a:r>
            <a:r>
              <a:rPr lang="en-US" dirty="0">
                <a:solidFill>
                  <a:srgbClr val="505050"/>
                </a:solidFill>
                <a:latin typeface="Segoe UI Light" charset="0"/>
                <a:ea typeface="Segoe UI" charset="0"/>
                <a:cs typeface="Segoe UI" charset="0"/>
              </a:rPr>
              <a:t> </a:t>
            </a:r>
            <a:r>
              <a:rPr lang="en-US" dirty="0" err="1">
                <a:solidFill>
                  <a:srgbClr val="505050"/>
                </a:solidFill>
                <a:latin typeface="Segoe UI Light" charset="0"/>
                <a:ea typeface="Segoe UI" charset="0"/>
                <a:cs typeface="Segoe UI" charset="0"/>
              </a:rPr>
              <a:t>augue</a:t>
            </a:r>
            <a:r>
              <a:rPr lang="en-US" dirty="0">
                <a:solidFill>
                  <a:srgbClr val="505050"/>
                </a:solidFill>
                <a:latin typeface="Segoe UI Light" charset="0"/>
                <a:ea typeface="Segoe UI" charset="0"/>
                <a:cs typeface="Segoe UI" charset="0"/>
              </a:rPr>
              <a:t> </a:t>
            </a:r>
            <a:r>
              <a:rPr lang="en-US" dirty="0" err="1">
                <a:solidFill>
                  <a:srgbClr val="505050"/>
                </a:solidFill>
                <a:latin typeface="Segoe UI Light" charset="0"/>
                <a:ea typeface="Segoe UI" charset="0"/>
                <a:cs typeface="Segoe UI" charset="0"/>
              </a:rPr>
              <a:t>lectus</a:t>
            </a:r>
            <a:r>
              <a:rPr lang="en-US" dirty="0">
                <a:solidFill>
                  <a:srgbClr val="505050"/>
                </a:solidFill>
                <a:latin typeface="Segoe UI Light" charset="0"/>
                <a:ea typeface="Segoe UI" charset="0"/>
                <a:cs typeface="Segoe UI" charset="0"/>
              </a:rPr>
              <a:t>, non </a:t>
            </a:r>
            <a:r>
              <a:rPr lang="en-US" dirty="0" err="1">
                <a:solidFill>
                  <a:srgbClr val="505050"/>
                </a:solidFill>
                <a:latin typeface="Segoe UI Light" charset="0"/>
                <a:ea typeface="Segoe UI" charset="0"/>
                <a:cs typeface="Segoe UI" charset="0"/>
              </a:rPr>
              <a:t>lobortis</a:t>
            </a:r>
            <a:r>
              <a:rPr lang="en-US" dirty="0">
                <a:solidFill>
                  <a:srgbClr val="505050"/>
                </a:solidFill>
                <a:latin typeface="Segoe UI Light" charset="0"/>
                <a:ea typeface="Segoe UI" charset="0"/>
                <a:cs typeface="Segoe UI" charset="0"/>
              </a:rPr>
              <a:t> </a:t>
            </a:r>
            <a:r>
              <a:rPr lang="en-US" dirty="0" err="1">
                <a:solidFill>
                  <a:srgbClr val="505050"/>
                </a:solidFill>
                <a:latin typeface="Segoe UI Light" charset="0"/>
                <a:ea typeface="Segoe UI" charset="0"/>
                <a:cs typeface="Segoe UI" charset="0"/>
              </a:rPr>
              <a:t>sapien</a:t>
            </a:r>
            <a:r>
              <a:rPr lang="en-US" dirty="0">
                <a:solidFill>
                  <a:srgbClr val="505050"/>
                </a:solidFill>
                <a:latin typeface="Segoe UI Light" charset="0"/>
                <a:ea typeface="Segoe UI" charset="0"/>
                <a:cs typeface="Segoe UI" charset="0"/>
              </a:rPr>
              <a:t> tempus a. </a:t>
            </a:r>
            <a:r>
              <a:rPr lang="en-US" dirty="0" err="1">
                <a:solidFill>
                  <a:srgbClr val="505050"/>
                </a:solidFill>
                <a:latin typeface="Segoe UI Light" charset="0"/>
                <a:ea typeface="Segoe UI" charset="0"/>
                <a:cs typeface="Segoe UI" charset="0"/>
              </a:rPr>
              <a:t>Nullam</a:t>
            </a:r>
            <a:r>
              <a:rPr lang="en-US" dirty="0">
                <a:solidFill>
                  <a:srgbClr val="505050"/>
                </a:solidFill>
                <a:latin typeface="Segoe UI Light" charset="0"/>
                <a:ea typeface="Segoe UI" charset="0"/>
                <a:cs typeface="Segoe UI" charset="0"/>
              </a:rPr>
              <a:t> et </a:t>
            </a:r>
            <a:r>
              <a:rPr lang="en-US" dirty="0" err="1">
                <a:solidFill>
                  <a:srgbClr val="505050"/>
                </a:solidFill>
                <a:latin typeface="Segoe UI Light" charset="0"/>
                <a:ea typeface="Segoe UI" charset="0"/>
                <a:cs typeface="Segoe UI" charset="0"/>
              </a:rPr>
              <a:t>rhoncus</a:t>
            </a:r>
            <a:r>
              <a:rPr lang="en-US" dirty="0">
                <a:solidFill>
                  <a:srgbClr val="505050"/>
                </a:solidFill>
                <a:latin typeface="Segoe UI Light" charset="0"/>
                <a:ea typeface="Segoe UI" charset="0"/>
                <a:cs typeface="Segoe UI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811821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0"/>
          <a:stretch>
            <a:fillRect/>
          </a:stretch>
        </p:blipFill>
        <p:spPr>
          <a:xfrm>
            <a:off x="8359167" y="2262654"/>
            <a:ext cx="3833091" cy="4003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1246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  <p:sldLayoutId id="2147483880" r:id="rId7"/>
    <p:sldLayoutId id="2147483881" r:id="rId8"/>
    <p:sldLayoutId id="2147483882" r:id="rId9"/>
    <p:sldLayoutId id="2147483883" r:id="rId10"/>
    <p:sldLayoutId id="2147483884" r:id="rId11"/>
    <p:sldLayoutId id="2147483885" r:id="rId12"/>
    <p:sldLayoutId id="2147483886" r:id="rId13"/>
    <p:sldLayoutId id="2147483888" r:id="rId14"/>
    <p:sldLayoutId id="2147483890" r:id="rId15"/>
    <p:sldLayoutId id="2147483891" r:id="rId16"/>
    <p:sldLayoutId id="2147483892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1.png"/><Relationship Id="rId5" Type="http://schemas.microsoft.com/office/2007/relationships/hdphoto" Target="../media/hdphoto2.wdp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legantthemes.com/" TargetMode="External"/><Relationship Id="rId2" Type="http://schemas.openxmlformats.org/officeDocument/2006/relationships/hyperlink" Target="http://themeforest.net/" TargetMode="External"/><Relationship Id="rId1" Type="http://schemas.openxmlformats.org/officeDocument/2006/relationships/slideLayout" Target="../slideLayouts/slideLayout14.xml"/><Relationship Id="rId4" Type="http://schemas.openxmlformats.org/officeDocument/2006/relationships/hyperlink" Target="http://www.elegantthemes.com/gallery/myresume/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hyperlink" Target="mailto:WootWoot57@Hotmail.com" TargetMode="External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4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1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image" Target="../media/image18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4.jpeg"/><Relationship Id="rId5" Type="http://schemas.openxmlformats.org/officeDocument/2006/relationships/hyperlink" Target="mailto:Stefan@contoso.com" TargetMode="External"/><Relationship Id="rId4" Type="http://schemas.openxmlformats.org/officeDocument/2006/relationships/image" Target="../media/image63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gif"/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read:http://www.smashingmagazine.com/2010/12/what-font-should-i-use-five-principles-for-choosing-and-using-typefaces/" TargetMode="External"/><Relationship Id="rId2" Type="http://schemas.openxmlformats.org/officeDocument/2006/relationships/hyperlink" Target="http://wordpress.org/plugins/simple-custom-css" TargetMode="External"/><Relationship Id="rId1" Type="http://schemas.openxmlformats.org/officeDocument/2006/relationships/slideLayout" Target="../slideLayouts/slideLayout1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8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72.jpe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8.png"/><Relationship Id="rId5" Type="http://schemas.openxmlformats.org/officeDocument/2006/relationships/image" Target="../media/image71.jpeg"/><Relationship Id="rId4" Type="http://schemas.openxmlformats.org/officeDocument/2006/relationships/image" Target="../media/image70.jp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hyperlink" Target="http://aka.ms/onlineresume" TargetMode="External"/><Relationship Id="rId1" Type="http://schemas.openxmlformats.org/officeDocument/2006/relationships/slideLayout" Target="../slideLayouts/slideLayout1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hyperlink" Target="http://aka.ms/onlineresume" TargetMode="Externa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://aka.ms/onlineresume" TargetMode="Externa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541864" y="4176148"/>
            <a:ext cx="7494571" cy="1840815"/>
          </a:xfrm>
          <a:prstGeom prst="rect">
            <a:avLst/>
          </a:prstGeom>
        </p:spPr>
        <p:txBody>
          <a:bodyPr vert="horz" lIns="121920" tIns="60960" rIns="121920" bIns="60960" rtlCol="0" anchor="t" anchorCtr="0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 baseline="0">
                <a:solidFill>
                  <a:schemeClr val="tx1"/>
                </a:solidFill>
                <a:latin typeface="Segoe UI Light"/>
                <a:ea typeface="+mj-ea"/>
                <a:cs typeface="+mj-cs"/>
              </a:defRPr>
            </a:lvl1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j-ea"/>
              <a:cs typeface="+mj-cs"/>
            </a:endParaRP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541857" y="2771481"/>
            <a:ext cx="7494572" cy="1039092"/>
          </a:xfrm>
          <a:prstGeom prst="rect">
            <a:avLst/>
          </a:prstGeom>
        </p:spPr>
        <p:txBody>
          <a:bodyPr vert="horz" lIns="121920" tIns="60960" rIns="121920" bIns="6096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 baseline="0">
                <a:solidFill>
                  <a:schemeClr val="tx1"/>
                </a:solidFill>
                <a:latin typeface="Segoe UI Light"/>
                <a:ea typeface="+mj-ea"/>
                <a:cs typeface="+mj-cs"/>
              </a:defRPr>
            </a:lvl1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j-ea"/>
              <a:cs typeface="+mj-cs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0" y="1820711"/>
            <a:ext cx="6243066" cy="610801"/>
          </a:xfrm>
        </p:spPr>
        <p:txBody>
          <a:bodyPr/>
          <a:lstStyle/>
          <a:p>
            <a:r>
              <a:rPr lang="en-CA" dirty="0">
                <a:solidFill>
                  <a:prstClr val="black"/>
                </a:solidFill>
              </a:rPr>
              <a:t>Setting Up the Perfect Online Resume</a:t>
            </a:r>
            <a:endParaRPr lang="en-US" dirty="0">
              <a:solidFill>
                <a:prstClr val="black"/>
              </a:solidFill>
            </a:endParaRPr>
          </a:p>
          <a:p>
            <a:endParaRPr lang="en-CA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128016" y="3059990"/>
            <a:ext cx="5346954" cy="487680"/>
          </a:xfrm>
        </p:spPr>
        <p:txBody>
          <a:bodyPr/>
          <a:lstStyle/>
          <a:p>
            <a:pPr lvl="0" defTabSz="609585">
              <a:lnSpc>
                <a:spcPct val="100000"/>
              </a:lnSpc>
              <a:spcBef>
                <a:spcPct val="0"/>
              </a:spcBef>
              <a:defRPr/>
            </a:pPr>
            <a:r>
              <a:rPr lang="en-US" dirty="0">
                <a:solidFill>
                  <a:prstClr val="black"/>
                </a:solidFill>
              </a:rPr>
              <a:t>&lt;Name&gt;</a:t>
            </a:r>
          </a:p>
          <a:p>
            <a:pPr lvl="0" defTabSz="609585">
              <a:lnSpc>
                <a:spcPct val="100000"/>
              </a:lnSpc>
              <a:spcBef>
                <a:spcPct val="0"/>
              </a:spcBef>
              <a:defRPr/>
            </a:pPr>
            <a:r>
              <a:rPr lang="en-US" dirty="0">
                <a:solidFill>
                  <a:prstClr val="black"/>
                </a:solidFill>
              </a:rPr>
              <a:t>&lt;Title&gt;| &lt;Company&gt;</a:t>
            </a:r>
          </a:p>
          <a:p>
            <a:pPr lvl="0" defTabSz="609585">
              <a:lnSpc>
                <a:spcPct val="100000"/>
              </a:lnSpc>
              <a:spcBef>
                <a:spcPct val="0"/>
              </a:spcBef>
              <a:defRPr/>
            </a:pPr>
            <a:r>
              <a:rPr lang="en-US" dirty="0">
                <a:solidFill>
                  <a:prstClr val="black"/>
                </a:solidFill>
              </a:rPr>
              <a:t>&lt;email&gt; | &lt;Social Media optional&gt;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1462812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50000"/>
            <a:lumOff val="50000"/>
            <a:alpha val="6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961088" cy="728744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89511"/>
            <a:ext cx="5622324" cy="899665"/>
          </a:xfrm>
          <a:solidFill>
            <a:schemeClr val="tx1">
              <a:alpha val="69000"/>
            </a:schemeClr>
          </a:solidFill>
        </p:spPr>
        <p:txBody>
          <a:bodyPr>
            <a:normAutofit/>
          </a:bodyPr>
          <a:lstStyle/>
          <a:p>
            <a:r>
              <a:rPr lang="en-CA" sz="5400" dirty="0">
                <a:solidFill>
                  <a:srgbClr val="8AA909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	</a:t>
            </a:r>
            <a:r>
              <a:rPr lang="en-CA" sz="5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Location</a:t>
            </a:r>
            <a:endParaRPr lang="en-US" sz="54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9198375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06522" y="396099"/>
            <a:ext cx="12085478" cy="841883"/>
          </a:xfrm>
        </p:spPr>
        <p:txBody>
          <a:bodyPr/>
          <a:lstStyle/>
          <a:p>
            <a:r>
              <a:rPr lang="en-CA" dirty="0">
                <a:latin typeface="Segoe UI Light" panose="020B0502040204020203" pitchFamily="34" charset="0"/>
                <a:cs typeface="Segoe UI Light" panose="020B0502040204020203" pitchFamily="34" charset="0"/>
              </a:rPr>
              <a:t>You need a place to host your online resume.</a:t>
            </a:r>
            <a:b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endParaRPr lang="en-CA" dirty="0"/>
          </a:p>
        </p:txBody>
      </p:sp>
      <p:sp>
        <p:nvSpPr>
          <p:cNvPr id="11" name="TextBox 10"/>
          <p:cNvSpPr txBox="1"/>
          <p:nvPr/>
        </p:nvSpPr>
        <p:spPr>
          <a:xfrm>
            <a:off x="5485297" y="2382862"/>
            <a:ext cx="1327928" cy="1888209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15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+</a:t>
            </a:r>
            <a:endParaRPr kumimoji="0" lang="en-US" sz="115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2917">
                    <a:prstClr val="black"/>
                  </a:gs>
                  <a:gs pos="3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4212" y="4271071"/>
            <a:ext cx="6030097" cy="139812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4064" y="1382735"/>
            <a:ext cx="3658111" cy="1371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712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Log into DreamSpark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001" y="1261533"/>
            <a:ext cx="9723394" cy="4892131"/>
          </a:xfrm>
        </p:spPr>
        <p:txBody>
          <a:bodyPr>
            <a:normAutofit/>
          </a:bodyPr>
          <a:lstStyle/>
          <a:p>
            <a:pPr marL="514350" lvl="1" indent="-514350">
              <a:buFont typeface="+mj-lt"/>
              <a:buAutoNum type="arabicPeriod"/>
              <a:defRPr/>
            </a:pPr>
            <a:r>
              <a:rPr lang="en-CA" dirty="0"/>
              <a:t>Go to </a:t>
            </a:r>
            <a:r>
              <a:rPr lang="en-CA" b="1" dirty="0"/>
              <a:t>www.dreamspark.com</a:t>
            </a:r>
          </a:p>
          <a:p>
            <a:pPr marL="514350" lvl="1" indent="-514350">
              <a:buFont typeface="+mj-lt"/>
              <a:buAutoNum type="arabicPeriod"/>
              <a:defRPr/>
            </a:pPr>
            <a:r>
              <a:rPr lang="en-CA" dirty="0"/>
              <a:t>Select </a:t>
            </a:r>
            <a:r>
              <a:rPr lang="en-CA" b="1" dirty="0"/>
              <a:t>students</a:t>
            </a:r>
          </a:p>
          <a:p>
            <a:pPr marL="514350" lvl="1" indent="-514350">
              <a:buFont typeface="+mj-lt"/>
              <a:buAutoNum type="arabicPeriod"/>
              <a:defRPr/>
            </a:pPr>
            <a:r>
              <a:rPr lang="en-CA" dirty="0"/>
              <a:t>Select </a:t>
            </a:r>
            <a:r>
              <a:rPr lang="en-CA" b="1" dirty="0"/>
              <a:t>sign in</a:t>
            </a:r>
          </a:p>
          <a:p>
            <a:pPr marL="514350" lvl="1" indent="-514350">
              <a:buFont typeface="+mj-lt"/>
              <a:buAutoNum type="arabicPeriod"/>
              <a:defRPr/>
            </a:pPr>
            <a:r>
              <a:rPr lang="en-CA" dirty="0"/>
              <a:t>Log in with your Live account (if you don't have one create one at account.live.com)</a:t>
            </a:r>
          </a:p>
          <a:p>
            <a:pPr marL="514350" lvl="1" indent="-514350">
              <a:buFont typeface="+mj-lt"/>
              <a:buAutoNum type="arabicPeriod"/>
              <a:defRPr/>
            </a:pPr>
            <a:r>
              <a:rPr lang="en-CA" dirty="0"/>
              <a:t>Associate your live account with your school account</a:t>
            </a:r>
          </a:p>
          <a:p>
            <a:pPr marL="1660369" lvl="2" indent="-514350">
              <a:buFont typeface="+mj-lt"/>
              <a:buAutoNum type="romanLcPeriod"/>
              <a:defRPr/>
            </a:pPr>
            <a:r>
              <a:rPr lang="en-CA" sz="2200" dirty="0">
                <a:latin typeface="Segoe UI Light" panose="020B0502040204020203" pitchFamily="34" charset="0"/>
                <a:cs typeface="Segoe UI Light" panose="020B0502040204020203" pitchFamily="34" charset="0"/>
              </a:rPr>
              <a:t>Select </a:t>
            </a:r>
            <a:r>
              <a:rPr lang="en-CA" sz="22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verify your student status |  I have a school email account</a:t>
            </a:r>
          </a:p>
          <a:p>
            <a:pPr marL="1660369" lvl="2" indent="-514350">
              <a:buFont typeface="+mj-lt"/>
              <a:buAutoNum type="romanLcPeriod"/>
              <a:defRPr/>
            </a:pPr>
            <a:r>
              <a:rPr lang="en-CA" sz="2200" dirty="0">
                <a:latin typeface="Segoe UI Light" panose="020B0502040204020203" pitchFamily="34" charset="0"/>
                <a:cs typeface="Segoe UI Light" panose="020B0502040204020203" pitchFamily="34" charset="0"/>
              </a:rPr>
              <a:t>Enter your school email address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969955" y="3429689"/>
            <a:ext cx="25174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(Image)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5472" y="1731325"/>
            <a:ext cx="4908966" cy="40952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1202" y="2372546"/>
            <a:ext cx="4008439" cy="4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633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4787" y="1788421"/>
            <a:ext cx="5661404" cy="407772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Activate your Azure benefit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001" y="1261533"/>
            <a:ext cx="5312031" cy="4892131"/>
          </a:xfrm>
        </p:spPr>
        <p:txBody>
          <a:bodyPr>
            <a:normAutofit/>
          </a:bodyPr>
          <a:lstStyle/>
          <a:p>
            <a:r>
              <a:rPr lang="en-CA" sz="2670" dirty="0">
                <a:latin typeface="Segoe UI Light" panose="020B0502040204020203" pitchFamily="34" charset="0"/>
                <a:cs typeface="Segoe UI Light" panose="020B0502040204020203" pitchFamily="34" charset="0"/>
              </a:rPr>
              <a:t>On the DreamSpark website:</a:t>
            </a:r>
            <a:endParaRPr lang="en-US" sz="267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808046" lvl="1" indent="-571500"/>
            <a:r>
              <a:rPr lang="en-CA" sz="2200" dirty="0">
                <a:latin typeface="Segoe UI Light" panose="020B0502040204020203" pitchFamily="34" charset="0"/>
                <a:cs typeface="Segoe UI Light" panose="020B0502040204020203" pitchFamily="34" charset="0"/>
              </a:rPr>
              <a:t>Select</a:t>
            </a:r>
            <a:r>
              <a:rPr lang="en-CA" sz="22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 Home</a:t>
            </a:r>
            <a:r>
              <a:rPr lang="en-CA" sz="2200" dirty="0">
                <a:latin typeface="Segoe UI Light" panose="020B0502040204020203" pitchFamily="34" charset="0"/>
                <a:cs typeface="Segoe UI Light" panose="020B0502040204020203" pitchFamily="34" charset="0"/>
              </a:rPr>
              <a:t> | </a:t>
            </a:r>
            <a:r>
              <a:rPr lang="en-CA" sz="22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Get Azure now | Register now</a:t>
            </a:r>
          </a:p>
          <a:p>
            <a:r>
              <a:rPr lang="en-CA" sz="2670" dirty="0">
                <a:latin typeface="Segoe UI Light" panose="020B0502040204020203" pitchFamily="34" charset="0"/>
                <a:cs typeface="Segoe UI Light" panose="020B0502040204020203" pitchFamily="34" charset="0"/>
              </a:rPr>
              <a:t>On Azure sign up page:</a:t>
            </a:r>
          </a:p>
          <a:p>
            <a:pPr marL="808046" lvl="1" indent="-571500"/>
            <a:r>
              <a:rPr lang="en-CA" sz="2200" dirty="0">
                <a:latin typeface="Segoe UI Light" panose="020B0502040204020203" pitchFamily="34" charset="0"/>
                <a:cs typeface="Segoe UI Light" panose="020B0502040204020203" pitchFamily="34" charset="0"/>
              </a:rPr>
              <a:t>Select a verification method, request and then  enter your code</a:t>
            </a:r>
          </a:p>
          <a:p>
            <a:pPr marL="808046" lvl="1" indent="-571500"/>
            <a:r>
              <a:rPr lang="en-CA" sz="2200" dirty="0">
                <a:latin typeface="Segoe UI Light" panose="020B0502040204020203" pitchFamily="34" charset="0"/>
                <a:cs typeface="Segoe UI Light" panose="020B0502040204020203" pitchFamily="34" charset="0"/>
              </a:rPr>
              <a:t>Agree to the Terms and conditions and choose </a:t>
            </a:r>
            <a:r>
              <a:rPr lang="en-CA" sz="22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Sign Up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969955" y="3429689"/>
            <a:ext cx="25174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(Image)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7533" y="1168400"/>
            <a:ext cx="5528658" cy="5317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966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Azure Web Sites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4401134" y="1157090"/>
            <a:ext cx="3478717" cy="1348658"/>
            <a:chOff x="4734845" y="2261850"/>
            <a:chExt cx="2743200" cy="1316993"/>
          </a:xfrm>
        </p:grpSpPr>
        <p:sp>
          <p:nvSpPr>
            <p:cNvPr id="26" name="Rectangle 25"/>
            <p:cNvSpPr/>
            <p:nvPr/>
          </p:nvSpPr>
          <p:spPr bwMode="auto">
            <a:xfrm>
              <a:off x="4734845" y="2261850"/>
              <a:ext cx="2743200" cy="1316993"/>
            </a:xfrm>
            <a:prstGeom prst="rect">
              <a:avLst/>
            </a:prstGeom>
            <a:solidFill>
              <a:srgbClr val="F97C0A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121883" tIns="60941" rIns="121883" bIns="60941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388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266" b="0" i="0" u="none" strike="noStrike" kern="0" cap="none" spc="0" normalizeH="0" baseline="0" noProof="0" dirty="0">
                <a:ln>
                  <a:noFill/>
                </a:ln>
                <a:solidFill>
                  <a:srgbClr val="505050">
                    <a:lumMod val="50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4734845" y="3094555"/>
              <a:ext cx="2743200" cy="447695"/>
            </a:xfrm>
            <a:prstGeom prst="rect">
              <a:avLst/>
            </a:prstGeom>
          </p:spPr>
          <p:txBody>
            <a:bodyPr wrap="square" lIns="121888" anchor="b" anchorCtr="0">
              <a:spAutoFit/>
            </a:bodyPr>
            <a:lstStyle/>
            <a:p>
              <a:pPr marL="0" marR="0" lvl="0" indent="0" algn="ctr" defTabSz="914148" rtl="0" eaLnBrk="1" fontAlgn="auto" latinLnBrk="0" hangingPunct="1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799" b="0" i="0" u="none" strike="noStrike" kern="0" cap="none" spc="-71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Light" panose="020B0502040204020203" pitchFamily="34" charset="0"/>
                  <a:ea typeface="Segoe UI" pitchFamily="34" charset="0"/>
                  <a:cs typeface="Segoe UI Light" panose="020B0502040204020203" pitchFamily="34" charset="0"/>
                </a:rPr>
                <a:t>Code Smart</a:t>
              </a:r>
            </a:p>
          </p:txBody>
        </p:sp>
        <p:pic>
          <p:nvPicPr>
            <p:cNvPr id="28" name="Picture 2" descr="C:\Users\Jonahs\Dropbox\Critical Resources\Helveticons Basic\Png\512x512\Lightbulb 512x512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82916" y="2316159"/>
              <a:ext cx="678971" cy="7573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9" name="Group 28"/>
          <p:cNvGrpSpPr/>
          <p:nvPr/>
        </p:nvGrpSpPr>
        <p:grpSpPr>
          <a:xfrm>
            <a:off x="8459970" y="1165951"/>
            <a:ext cx="3478717" cy="1339799"/>
            <a:chOff x="8380580" y="2261850"/>
            <a:chExt cx="2743200" cy="1304039"/>
          </a:xfrm>
        </p:grpSpPr>
        <p:sp>
          <p:nvSpPr>
            <p:cNvPr id="30" name="Rectangle 29"/>
            <p:cNvSpPr/>
            <p:nvPr/>
          </p:nvSpPr>
          <p:spPr bwMode="auto">
            <a:xfrm>
              <a:off x="8380580" y="2261850"/>
              <a:ext cx="2743200" cy="1304039"/>
            </a:xfrm>
            <a:prstGeom prst="rect">
              <a:avLst/>
            </a:prstGeom>
            <a:solidFill>
              <a:srgbClr val="117BA0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121883" tIns="60941" rIns="121883" bIns="60941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388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266" b="0" i="0" u="none" strike="noStrike" kern="0" cap="none" spc="0" normalizeH="0" baseline="0" noProof="0" dirty="0">
                <a:ln>
                  <a:noFill/>
                </a:ln>
                <a:solidFill>
                  <a:srgbClr val="505050">
                    <a:lumMod val="50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8380580" y="3119666"/>
              <a:ext cx="2743200" cy="446223"/>
            </a:xfrm>
            <a:prstGeom prst="rect">
              <a:avLst/>
            </a:prstGeom>
          </p:spPr>
          <p:txBody>
            <a:bodyPr wrap="square" lIns="121888" anchor="b" anchorCtr="0">
              <a:spAutoFit/>
            </a:bodyPr>
            <a:lstStyle/>
            <a:p>
              <a:pPr marL="0" marR="0" lvl="0" indent="0" algn="ctr" defTabSz="914148" rtl="0" eaLnBrk="1" fontAlgn="auto" latinLnBrk="0" hangingPunct="1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799" b="0" i="0" u="none" strike="noStrike" kern="0" cap="none" spc="-71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Light" panose="020B0502040204020203" pitchFamily="34" charset="0"/>
                  <a:ea typeface="Segoe UI" pitchFamily="34" charset="0"/>
                  <a:cs typeface="Segoe UI Light" panose="020B0502040204020203" pitchFamily="34" charset="0"/>
                </a:rPr>
                <a:t>Go Live</a:t>
              </a:r>
            </a:p>
          </p:txBody>
        </p:sp>
        <p:pic>
          <p:nvPicPr>
            <p:cNvPr id="32" name="Picture 3" descr="C:\Users\Jonahs\Dropbox\Critical Resources\Helveticons Basic\Png\512x512\Radio 512x512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44035" y="2356692"/>
              <a:ext cx="501960" cy="7250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3" name="Group 32"/>
          <p:cNvGrpSpPr/>
          <p:nvPr/>
        </p:nvGrpSpPr>
        <p:grpSpPr>
          <a:xfrm>
            <a:off x="280087" y="1120410"/>
            <a:ext cx="3540927" cy="1385338"/>
            <a:chOff x="1077078" y="2234280"/>
            <a:chExt cx="2743200" cy="2770770"/>
          </a:xfrm>
        </p:grpSpPr>
        <p:sp>
          <p:nvSpPr>
            <p:cNvPr id="34" name="Rectangle 33"/>
            <p:cNvSpPr/>
            <p:nvPr/>
          </p:nvSpPr>
          <p:spPr bwMode="auto">
            <a:xfrm>
              <a:off x="1077078" y="2261849"/>
              <a:ext cx="2743200" cy="2743201"/>
            </a:xfrm>
            <a:prstGeom prst="rect">
              <a:avLst/>
            </a:prstGeom>
            <a:solidFill>
              <a:srgbClr val="8AA909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121883" tIns="60941" rIns="121883" bIns="60941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388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266" b="0" i="0" u="none" strike="noStrike" kern="0" cap="none" spc="0" normalizeH="0" baseline="0" noProof="0" dirty="0">
                <a:ln>
                  <a:noFill/>
                </a:ln>
                <a:solidFill>
                  <a:srgbClr val="505050">
                    <a:lumMod val="50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1077078" y="3984685"/>
              <a:ext cx="2743200" cy="916949"/>
            </a:xfrm>
            <a:prstGeom prst="rect">
              <a:avLst/>
            </a:prstGeom>
          </p:spPr>
          <p:txBody>
            <a:bodyPr wrap="square" lIns="121888" anchor="b" anchorCtr="0">
              <a:spAutoFit/>
            </a:bodyPr>
            <a:lstStyle/>
            <a:p>
              <a:pPr marL="0" marR="0" lvl="0" indent="0" algn="ctr" defTabSz="914148" rtl="0" eaLnBrk="1" fontAlgn="auto" latinLnBrk="0" hangingPunct="1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799" b="0" i="0" u="none" strike="noStrike" kern="0" cap="none" spc="-71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Light" panose="020B0502040204020203" pitchFamily="34" charset="0"/>
                  <a:ea typeface="Segoe UI" pitchFamily="34" charset="0"/>
                  <a:cs typeface="Segoe UI Light" panose="020B0502040204020203" pitchFamily="34" charset="0"/>
                </a:rPr>
                <a:t>Start Simple</a:t>
              </a:r>
            </a:p>
          </p:txBody>
        </p:sp>
        <p:pic>
          <p:nvPicPr>
            <p:cNvPr id="36" name="Picture 4" descr="C:\Users\Jonahs\Dropbox\Critical Resources\Helveticons Basic\Png\512x512\Checkbox dotted active 512x512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53706" y="2234280"/>
              <a:ext cx="638141" cy="16673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7" name="Text Placeholder 3"/>
          <p:cNvSpPr txBox="1">
            <a:spLocks/>
          </p:cNvSpPr>
          <p:nvPr/>
        </p:nvSpPr>
        <p:spPr>
          <a:xfrm>
            <a:off x="230659" y="2547254"/>
            <a:ext cx="3779091" cy="339430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799" b="0" i="0" u="none" strike="noStrike" kern="1200" cap="none" spc="0" normalizeH="0" baseline="0" noProof="0" dirty="0">
                <a:ln>
                  <a:noFill/>
                </a:ln>
                <a:solidFill>
                  <a:srgbClr val="505050">
                    <a:lumMod val="50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Create new sites in seconds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799" b="0" i="0" u="none" strike="noStrike" kern="1200" cap="none" spc="0" normalizeH="0" baseline="0" noProof="0" dirty="0">
                <a:ln>
                  <a:noFill/>
                </a:ln>
                <a:solidFill>
                  <a:srgbClr val="505050">
                    <a:lumMod val="50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Easily manage and scale your sites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799" b="0" i="0" u="none" strike="noStrike" kern="1200" cap="none" spc="0" normalizeH="0" baseline="0" noProof="0" dirty="0">
                <a:ln>
                  <a:noFill/>
                </a:ln>
                <a:solidFill>
                  <a:srgbClr val="505050">
                    <a:lumMod val="50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Automatic load balancing and shared storage across instances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799" b="0" i="0" u="none" strike="noStrike" kern="1200" cap="none" spc="0" normalizeH="0" baseline="0" noProof="0" dirty="0">
                <a:ln>
                  <a:noFill/>
                </a:ln>
                <a:solidFill>
                  <a:srgbClr val="505050">
                    <a:lumMod val="50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Scale out or up to reserved instances for improved performance and scale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799" b="0" i="0" u="none" strike="noStrike" kern="1200" cap="none" spc="0" normalizeH="0" baseline="0" noProof="0" dirty="0">
                <a:ln>
                  <a:noFill/>
                </a:ln>
                <a:solidFill>
                  <a:srgbClr val="505050">
                    <a:lumMod val="50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Built-in web jobs support</a:t>
            </a:r>
          </a:p>
        </p:txBody>
      </p:sp>
      <p:sp>
        <p:nvSpPr>
          <p:cNvPr id="38" name="Text Placeholder 3"/>
          <p:cNvSpPr txBox="1">
            <a:spLocks/>
          </p:cNvSpPr>
          <p:nvPr/>
        </p:nvSpPr>
        <p:spPr>
          <a:xfrm>
            <a:off x="4371942" y="2600744"/>
            <a:ext cx="3659949" cy="334081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799" b="0" i="0" u="none" strike="noStrike" kern="1200" cap="none" spc="0" normalizeH="0" baseline="0" noProof="0" dirty="0">
                <a:ln>
                  <a:noFill/>
                </a:ln>
                <a:solidFill>
                  <a:srgbClr val="505050">
                    <a:lumMod val="50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Use ASP.NET, ASP, PHP, Java, Node.js, Python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799" b="0" i="0" u="none" strike="noStrike" kern="1200" cap="none" spc="0" normalizeH="0" baseline="0" noProof="0" dirty="0">
                <a:ln>
                  <a:noFill/>
                </a:ln>
                <a:solidFill>
                  <a:srgbClr val="505050">
                    <a:lumMod val="50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SQL Azure or MySQL databases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799" b="0" i="0" u="none" strike="noStrike" kern="1200" cap="none" spc="0" normalizeH="0" baseline="0" noProof="0" dirty="0">
                <a:ln>
                  <a:noFill/>
                </a:ln>
                <a:solidFill>
                  <a:srgbClr val="505050">
                    <a:lumMod val="50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Start with open source apps and frameworks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799" b="0" i="0" u="none" strike="noStrike" kern="1200" cap="none" spc="0" normalizeH="0" baseline="0" noProof="0" dirty="0">
                <a:ln>
                  <a:noFill/>
                </a:ln>
                <a:solidFill>
                  <a:srgbClr val="505050">
                    <a:lumMod val="50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Develop with VS and </a:t>
            </a:r>
            <a:r>
              <a:rPr kumimoji="0" lang="en-US" sz="1799" b="0" i="0" u="none" strike="noStrike" kern="1200" cap="none" spc="0" normalizeH="0" baseline="0" noProof="0" dirty="0" err="1">
                <a:ln>
                  <a:noFill/>
                </a:ln>
                <a:solidFill>
                  <a:srgbClr val="505050">
                    <a:lumMod val="50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WebMatrix</a:t>
            </a:r>
            <a:endParaRPr kumimoji="0" lang="en-US" sz="1799" b="0" i="0" u="none" strike="noStrike" kern="1200" cap="none" spc="0" normalizeH="0" baseline="0" noProof="0" dirty="0">
              <a:ln>
                <a:noFill/>
              </a:ln>
              <a:solidFill>
                <a:srgbClr val="505050">
                  <a:lumMod val="50000"/>
                </a:srgbClr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799" b="0" i="0" u="none" strike="noStrike" kern="1200" cap="none" spc="0" normalizeH="0" baseline="0" noProof="0" dirty="0">
                <a:ln>
                  <a:noFill/>
                </a:ln>
                <a:solidFill>
                  <a:srgbClr val="505050">
                    <a:lumMod val="50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Supports any Web development tool on any platform (Windows, OSX, Linux)</a:t>
            </a:r>
          </a:p>
        </p:txBody>
      </p:sp>
      <p:sp>
        <p:nvSpPr>
          <p:cNvPr id="39" name="Text Placeholder 3"/>
          <p:cNvSpPr txBox="1">
            <a:spLocks/>
          </p:cNvSpPr>
          <p:nvPr/>
        </p:nvSpPr>
        <p:spPr>
          <a:xfrm>
            <a:off x="8438951" y="2600743"/>
            <a:ext cx="3629397" cy="315036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799" b="0" i="0" u="none" strike="noStrike" kern="1200" cap="none" spc="0" normalizeH="0" baseline="0" noProof="0" dirty="0">
                <a:ln>
                  <a:noFill/>
                </a:ln>
                <a:solidFill>
                  <a:srgbClr val="505050">
                    <a:lumMod val="50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Rapid deployment for quick iteration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799" b="0" i="0" u="none" strike="noStrike" kern="1200" cap="none" spc="0" normalizeH="0" baseline="0" noProof="0" dirty="0">
                <a:ln>
                  <a:noFill/>
                </a:ln>
                <a:solidFill>
                  <a:srgbClr val="505050">
                    <a:lumMod val="50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Integrated source control with Team Foundation Server (TFS) and </a:t>
            </a:r>
            <a:r>
              <a:rPr kumimoji="0" lang="en-US" sz="1799" b="0" i="0" u="none" strike="noStrike" kern="1200" cap="none" spc="0" normalizeH="0" baseline="0" noProof="0" dirty="0" err="1">
                <a:ln>
                  <a:noFill/>
                </a:ln>
                <a:solidFill>
                  <a:srgbClr val="505050">
                    <a:lumMod val="50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Git</a:t>
            </a:r>
            <a:endParaRPr kumimoji="0" lang="en-US" sz="1799" b="0" i="0" u="none" strike="noStrike" kern="1200" cap="none" spc="0" normalizeH="0" baseline="0" noProof="0" dirty="0">
              <a:ln>
                <a:noFill/>
              </a:ln>
              <a:solidFill>
                <a:srgbClr val="505050">
                  <a:lumMod val="50000"/>
                </a:srgbClr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799" b="0" i="0" u="none" strike="noStrike" kern="1200" cap="none" spc="0" normalizeH="0" baseline="0" noProof="0" dirty="0">
                <a:ln>
                  <a:noFill/>
                </a:ln>
                <a:solidFill>
                  <a:srgbClr val="505050">
                    <a:lumMod val="50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Built-in monitoring of </a:t>
            </a:r>
            <a:r>
              <a:rPr kumimoji="0" lang="en-US" sz="1799" b="0" i="0" u="none" strike="noStrike" kern="1200" cap="none" spc="0" normalizeH="0" baseline="0" noProof="0" dirty="0" err="1">
                <a:ln>
                  <a:noFill/>
                </a:ln>
                <a:solidFill>
                  <a:srgbClr val="505050">
                    <a:lumMod val="50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perf</a:t>
            </a:r>
            <a:r>
              <a:rPr kumimoji="0" lang="en-US" sz="1799" b="0" i="0" u="none" strike="noStrike" kern="1200" cap="none" spc="0" normalizeH="0" baseline="0" noProof="0" dirty="0">
                <a:ln>
                  <a:noFill/>
                </a:ln>
                <a:solidFill>
                  <a:srgbClr val="505050">
                    <a:lumMod val="50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and usage data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799" b="0" i="0" u="none" strike="noStrike" kern="1200" cap="none" spc="0" normalizeH="0" baseline="0" noProof="0" dirty="0">
                <a:ln>
                  <a:noFill/>
                </a:ln>
                <a:solidFill>
                  <a:srgbClr val="505050">
                    <a:lumMod val="50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Quick access to request logs, failed requests diagnostics and diagnostics</a:t>
            </a:r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8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3110" y="79443"/>
            <a:ext cx="780290" cy="780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454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770141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697230" y="4667201"/>
            <a:ext cx="6339016" cy="899665"/>
          </a:xfrm>
          <a:solidFill>
            <a:schemeClr val="tx1">
              <a:alpha val="69000"/>
            </a:schemeClr>
          </a:solidFill>
        </p:spPr>
        <p:txBody>
          <a:bodyPr>
            <a:normAutofit/>
          </a:bodyPr>
          <a:lstStyle/>
          <a:p>
            <a:r>
              <a:rPr lang="en-CA" sz="5400" dirty="0">
                <a:solidFill>
                  <a:srgbClr val="117BA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	</a:t>
            </a:r>
            <a:r>
              <a:rPr lang="en-CA" sz="5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Construction</a:t>
            </a:r>
            <a:endParaRPr lang="en-US" sz="54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3543308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Create a WordPress website on Azure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001" y="1261533"/>
            <a:ext cx="9723394" cy="4892131"/>
          </a:xfrm>
        </p:spPr>
        <p:txBody>
          <a:bodyPr>
            <a:normAutofit fontScale="92500" lnSpcReduction="10000"/>
          </a:bodyPr>
          <a:lstStyle/>
          <a:p>
            <a:pPr marL="514350" lvl="1" indent="-514350">
              <a:buFont typeface="+mj-lt"/>
              <a:buAutoNum type="arabicPeriod"/>
              <a:defRPr/>
            </a:pPr>
            <a:r>
              <a:rPr lang="en-CA" dirty="0"/>
              <a:t>Go to </a:t>
            </a:r>
            <a:r>
              <a:rPr lang="en-CA" b="1" dirty="0"/>
              <a:t>manage.windowsazure.com</a:t>
            </a:r>
          </a:p>
          <a:p>
            <a:pPr marL="514350" lvl="1" indent="-514350">
              <a:buFont typeface="+mj-lt"/>
              <a:buAutoNum type="arabicPeriod"/>
              <a:defRPr/>
            </a:pPr>
            <a:r>
              <a:rPr lang="en-CA" dirty="0"/>
              <a:t>Log in with your DreamSpark live account</a:t>
            </a:r>
          </a:p>
          <a:p>
            <a:pPr marL="514350" lvl="1" indent="-514350">
              <a:buFont typeface="+mj-lt"/>
              <a:buAutoNum type="arabicPeriod"/>
              <a:defRPr/>
            </a:pPr>
            <a:r>
              <a:rPr lang="en-CA" dirty="0"/>
              <a:t>Select </a:t>
            </a:r>
            <a:r>
              <a:rPr lang="en-CA" b="1" dirty="0"/>
              <a:t>+New &gt; Web + Mobile &gt; Marketplace</a:t>
            </a:r>
          </a:p>
          <a:p>
            <a:pPr marL="514350" lvl="1" indent="-514350">
              <a:buFont typeface="+mj-lt"/>
              <a:buAutoNum type="arabicPeriod"/>
              <a:defRPr/>
            </a:pPr>
            <a:r>
              <a:rPr lang="en-CA" dirty="0"/>
              <a:t>Search for and select </a:t>
            </a:r>
            <a:r>
              <a:rPr lang="en-CA" b="1" dirty="0"/>
              <a:t>WordPress</a:t>
            </a:r>
          </a:p>
          <a:p>
            <a:pPr marL="514350" lvl="1" indent="-514350">
              <a:buFont typeface="+mj-lt"/>
              <a:buAutoNum type="arabicPeriod"/>
              <a:defRPr/>
            </a:pPr>
            <a:r>
              <a:rPr lang="en-CA" dirty="0"/>
              <a:t>Select </a:t>
            </a:r>
            <a:r>
              <a:rPr lang="en-CA" b="1" dirty="0"/>
              <a:t>Create</a:t>
            </a:r>
          </a:p>
          <a:p>
            <a:pPr marL="514350" lvl="1" indent="-514350">
              <a:buFont typeface="+mj-lt"/>
              <a:buAutoNum type="arabicPeriod"/>
              <a:defRPr/>
            </a:pPr>
            <a:r>
              <a:rPr lang="en-CA" dirty="0"/>
              <a:t>Enter web hosting settings</a:t>
            </a:r>
          </a:p>
          <a:p>
            <a:pPr marL="1717519" lvl="2" indent="-571500">
              <a:buFont typeface="+mj-lt"/>
              <a:buAutoNum type="romanLcPeriod"/>
              <a:defRPr/>
            </a:pPr>
            <a:r>
              <a:rPr lang="en-CA" sz="2200" dirty="0">
                <a:latin typeface="Segoe UI Light" panose="020B0502040204020203" pitchFamily="34" charset="0"/>
                <a:cs typeface="Segoe UI Light" panose="020B0502040204020203" pitchFamily="34" charset="0"/>
              </a:rPr>
              <a:t>Web App (name for your website) e.g. SusanIbach.azurewebsites.net</a:t>
            </a:r>
          </a:p>
          <a:p>
            <a:pPr marL="1717519" lvl="2" indent="-571500">
              <a:buFont typeface="+mj-lt"/>
              <a:buAutoNum type="romanLcPeriod"/>
              <a:defRPr/>
            </a:pPr>
            <a:r>
              <a:rPr lang="en-CA" sz="2200" dirty="0">
                <a:latin typeface="Segoe UI Light" panose="020B0502040204020203" pitchFamily="34" charset="0"/>
                <a:cs typeface="Segoe UI Light" panose="020B0502040204020203" pitchFamily="34" charset="0"/>
              </a:rPr>
              <a:t>Create New Resource Group</a:t>
            </a:r>
          </a:p>
          <a:p>
            <a:pPr marL="1717519" lvl="2" indent="-571500">
              <a:buFont typeface="+mj-lt"/>
              <a:buAutoNum type="romanLcPeriod"/>
              <a:defRPr/>
            </a:pPr>
            <a:r>
              <a:rPr lang="en-CA" sz="2200" dirty="0">
                <a:latin typeface="Segoe UI Light" panose="020B0502040204020203" pitchFamily="34" charset="0"/>
                <a:cs typeface="Segoe UI Light" panose="020B0502040204020203" pitchFamily="34" charset="0"/>
              </a:rPr>
              <a:t>Select App Service Plan</a:t>
            </a:r>
          </a:p>
          <a:p>
            <a:pPr marL="1717519" lvl="2" indent="-571500">
              <a:buFont typeface="+mj-lt"/>
              <a:buAutoNum type="romanLcPeriod"/>
              <a:defRPr/>
            </a:pPr>
            <a:r>
              <a:rPr lang="en-CA" sz="2200" dirty="0">
                <a:latin typeface="Segoe UI Light" panose="020B0502040204020203" pitchFamily="34" charset="0"/>
                <a:cs typeface="Segoe UI Light" panose="020B0502040204020203" pitchFamily="34" charset="0"/>
              </a:rPr>
              <a:t>Create New Database – select Mercury (free tier)</a:t>
            </a:r>
          </a:p>
          <a:p>
            <a:pPr marL="514350" lvl="1" indent="-514350">
              <a:buFont typeface="+mj-lt"/>
              <a:buAutoNum type="arabicPeriod"/>
              <a:defRPr/>
            </a:pPr>
            <a:r>
              <a:rPr lang="en-CA" dirty="0"/>
              <a:t>Select </a:t>
            </a:r>
            <a:r>
              <a:rPr lang="en-CA" b="1" dirty="0"/>
              <a:t>Create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969955" y="3429689"/>
            <a:ext cx="25174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(Image)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3914" y="2780631"/>
            <a:ext cx="3687718" cy="926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146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Let's edit our website in WordPress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001" y="1261533"/>
            <a:ext cx="5546810" cy="4892131"/>
          </a:xfrm>
        </p:spPr>
        <p:txBody>
          <a:bodyPr>
            <a:norm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en-CA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Sign in at </a:t>
            </a:r>
            <a:r>
              <a:rPr lang="en-CA" sz="28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manage.windowsazure.com</a:t>
            </a:r>
          </a:p>
          <a:p>
            <a:pPr marL="742950" indent="-742950">
              <a:buFont typeface="+mj-lt"/>
              <a:buAutoNum type="arabicPeriod"/>
            </a:pPr>
            <a:r>
              <a:rPr lang="en-CA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Select </a:t>
            </a:r>
            <a:r>
              <a:rPr lang="en-CA" sz="28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Browse All </a:t>
            </a:r>
            <a:r>
              <a:rPr lang="en-CA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&gt; </a:t>
            </a:r>
            <a:r>
              <a:rPr lang="en-CA" sz="28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Web Apps </a:t>
            </a:r>
            <a:r>
              <a:rPr lang="en-CA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&gt; </a:t>
            </a:r>
            <a:r>
              <a:rPr lang="en-CA" sz="2800" b="1" i="1" dirty="0">
                <a:latin typeface="Segoe UI Light" panose="020B0502040204020203" pitchFamily="34" charset="0"/>
                <a:cs typeface="Segoe UI Light" panose="020B0502040204020203" pitchFamily="34" charset="0"/>
              </a:rPr>
              <a:t>Your site</a:t>
            </a:r>
          </a:p>
          <a:p>
            <a:pPr marL="742950" indent="-742950">
              <a:buFont typeface="+mj-lt"/>
              <a:buAutoNum type="arabicPeriod"/>
            </a:pPr>
            <a:r>
              <a:rPr lang="en-CA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On the blade click on the URL to navigate to your WordPress website.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969955" y="3429689"/>
            <a:ext cx="25174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(Image)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2223" y="465071"/>
            <a:ext cx="2657226" cy="592923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6663" y="1748020"/>
            <a:ext cx="5476190" cy="40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058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The first time you visit you need to install WordPress and create an account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001" y="2261286"/>
            <a:ext cx="5546810" cy="3892378"/>
          </a:xfrm>
        </p:spPr>
        <p:txBody>
          <a:bodyPr>
            <a:normAutofit/>
          </a:bodyPr>
          <a:lstStyle/>
          <a:p>
            <a:r>
              <a:rPr lang="en-CA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Don’t forget your username and password! </a:t>
            </a:r>
          </a:p>
          <a:p>
            <a:r>
              <a:rPr lang="en-CA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You will need it anytime you want to update your resume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969955" y="3429689"/>
            <a:ext cx="25174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(Image)</a:t>
            </a:r>
          </a:p>
        </p:txBody>
      </p:sp>
      <p:pic>
        <p:nvPicPr>
          <p:cNvPr id="8" name="Picture 7"/>
          <p:cNvPicPr/>
          <p:nvPr/>
        </p:nvPicPr>
        <p:blipFill>
          <a:blip r:embed="rId2"/>
          <a:stretch>
            <a:fillRect/>
          </a:stretch>
        </p:blipFill>
        <p:spPr>
          <a:xfrm>
            <a:off x="6524977" y="1390092"/>
            <a:ext cx="4649298" cy="4635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443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Log in to WordPress to edit your new website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001" y="2261286"/>
            <a:ext cx="5546810" cy="3892378"/>
          </a:xfrm>
        </p:spPr>
        <p:txBody>
          <a:bodyPr>
            <a:normAutofit/>
          </a:bodyPr>
          <a:lstStyle/>
          <a:p>
            <a:r>
              <a:rPr lang="en-CA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If you visit your site and don't see the log in screen add </a:t>
            </a:r>
            <a:r>
              <a:rPr lang="en-CA" sz="32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/</a:t>
            </a:r>
            <a:r>
              <a:rPr lang="en-CA" sz="32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wp</a:t>
            </a:r>
            <a:r>
              <a:rPr lang="en-CA" sz="32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-admin </a:t>
            </a:r>
            <a:r>
              <a:rPr lang="en-CA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to your URL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969955" y="3429689"/>
            <a:ext cx="25174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(Image)</a:t>
            </a:r>
          </a:p>
        </p:txBody>
      </p:sp>
      <p:pic>
        <p:nvPicPr>
          <p:cNvPr id="8" name="Picture 7"/>
          <p:cNvPicPr/>
          <p:nvPr/>
        </p:nvPicPr>
        <p:blipFill>
          <a:blip r:embed="rId2"/>
          <a:stretch>
            <a:fillRect/>
          </a:stretch>
        </p:blipFill>
        <p:spPr>
          <a:xfrm>
            <a:off x="6524977" y="1390092"/>
            <a:ext cx="4649298" cy="4635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5577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001" y="1261534"/>
            <a:ext cx="4240401" cy="4868332"/>
          </a:xfrm>
        </p:spPr>
        <p:txBody>
          <a:bodyPr>
            <a:normAutofit/>
          </a:bodyPr>
          <a:lstStyle/>
          <a:p>
            <a:r>
              <a:rPr lang="en-CA" sz="4000" dirty="0">
                <a:latin typeface="Segoe UI Light" panose="020B0502040204020203" pitchFamily="34" charset="0"/>
                <a:cs typeface="Segoe UI Light" panose="020B0502040204020203" pitchFamily="34" charset="0"/>
              </a:rPr>
              <a:t>The internet is an incredible source of information</a:t>
            </a:r>
            <a:endParaRPr lang="en-US" sz="4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2048932" y="6486172"/>
            <a:ext cx="4476045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9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Setting Up the Perfect Online Resume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969955" y="3429689"/>
            <a:ext cx="25174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(Image)</a:t>
            </a:r>
          </a:p>
        </p:txBody>
      </p:sp>
      <p:grpSp>
        <p:nvGrpSpPr>
          <p:cNvPr id="8" name="Group 4"/>
          <p:cNvGrpSpPr>
            <a:grpSpLocks noChangeAspect="1"/>
          </p:cNvGrpSpPr>
          <p:nvPr/>
        </p:nvGrpSpPr>
        <p:grpSpPr bwMode="auto">
          <a:xfrm>
            <a:off x="4485656" y="-423483"/>
            <a:ext cx="7706344" cy="7706344"/>
            <a:chOff x="1475" y="0"/>
            <a:chExt cx="5232" cy="5232"/>
          </a:xfrm>
        </p:grpSpPr>
        <p:sp>
          <p:nvSpPr>
            <p:cNvPr id="9" name="AutoShape 3"/>
            <p:cNvSpPr>
              <a:spLocks noChangeAspect="1" noChangeArrowheads="1" noTextEdit="1"/>
            </p:cNvSpPr>
            <p:nvPr/>
          </p:nvSpPr>
          <p:spPr bwMode="auto">
            <a:xfrm>
              <a:off x="1475" y="0"/>
              <a:ext cx="5232" cy="52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" name="Freeform 5"/>
            <p:cNvSpPr>
              <a:spLocks/>
            </p:cNvSpPr>
            <p:nvPr/>
          </p:nvSpPr>
          <p:spPr bwMode="auto">
            <a:xfrm>
              <a:off x="2181" y="1303"/>
              <a:ext cx="1076" cy="968"/>
            </a:xfrm>
            <a:custGeom>
              <a:avLst/>
              <a:gdLst>
                <a:gd name="T0" fmla="*/ 1076 w 1076"/>
                <a:gd name="T1" fmla="*/ 968 h 968"/>
                <a:gd name="T2" fmla="*/ 0 w 1076"/>
                <a:gd name="T3" fmla="*/ 868 h 968"/>
                <a:gd name="T4" fmla="*/ 0 w 1076"/>
                <a:gd name="T5" fmla="*/ 0 h 968"/>
                <a:gd name="T6" fmla="*/ 1076 w 1076"/>
                <a:gd name="T7" fmla="*/ 268 h 968"/>
                <a:gd name="T8" fmla="*/ 1076 w 1076"/>
                <a:gd name="T9" fmla="*/ 968 h 9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6" h="968">
                  <a:moveTo>
                    <a:pt x="1076" y="968"/>
                  </a:moveTo>
                  <a:lnTo>
                    <a:pt x="0" y="868"/>
                  </a:lnTo>
                  <a:lnTo>
                    <a:pt x="0" y="0"/>
                  </a:lnTo>
                  <a:lnTo>
                    <a:pt x="1076" y="268"/>
                  </a:lnTo>
                  <a:lnTo>
                    <a:pt x="1076" y="968"/>
                  </a:lnTo>
                  <a:close/>
                </a:path>
              </a:pathLst>
            </a:cu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" name="Freeform 6"/>
            <p:cNvSpPr>
              <a:spLocks/>
            </p:cNvSpPr>
            <p:nvPr/>
          </p:nvSpPr>
          <p:spPr bwMode="auto">
            <a:xfrm>
              <a:off x="4738" y="1303"/>
              <a:ext cx="1072" cy="968"/>
            </a:xfrm>
            <a:custGeom>
              <a:avLst/>
              <a:gdLst>
                <a:gd name="T0" fmla="*/ 0 w 1072"/>
                <a:gd name="T1" fmla="*/ 968 h 968"/>
                <a:gd name="T2" fmla="*/ 1072 w 1072"/>
                <a:gd name="T3" fmla="*/ 850 h 968"/>
                <a:gd name="T4" fmla="*/ 1072 w 1072"/>
                <a:gd name="T5" fmla="*/ 0 h 968"/>
                <a:gd name="T6" fmla="*/ 0 w 1072"/>
                <a:gd name="T7" fmla="*/ 268 h 968"/>
                <a:gd name="T8" fmla="*/ 0 w 1072"/>
                <a:gd name="T9" fmla="*/ 968 h 9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2" h="968">
                  <a:moveTo>
                    <a:pt x="0" y="968"/>
                  </a:moveTo>
                  <a:lnTo>
                    <a:pt x="1072" y="850"/>
                  </a:lnTo>
                  <a:lnTo>
                    <a:pt x="1072" y="0"/>
                  </a:lnTo>
                  <a:lnTo>
                    <a:pt x="0" y="268"/>
                  </a:lnTo>
                  <a:lnTo>
                    <a:pt x="0" y="968"/>
                  </a:lnTo>
                  <a:close/>
                </a:path>
              </a:pathLst>
            </a:cu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Oval 7"/>
            <p:cNvSpPr>
              <a:spLocks noChangeArrowheads="1"/>
            </p:cNvSpPr>
            <p:nvPr/>
          </p:nvSpPr>
          <p:spPr bwMode="auto">
            <a:xfrm>
              <a:off x="2372" y="3306"/>
              <a:ext cx="604" cy="128"/>
            </a:xfrm>
            <a:prstGeom prst="ellipse">
              <a:avLst/>
            </a:prstGeom>
            <a:solidFill>
              <a:srgbClr val="007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Oval 8"/>
            <p:cNvSpPr>
              <a:spLocks noChangeArrowheads="1"/>
            </p:cNvSpPr>
            <p:nvPr/>
          </p:nvSpPr>
          <p:spPr bwMode="auto">
            <a:xfrm>
              <a:off x="4974" y="3306"/>
              <a:ext cx="604" cy="128"/>
            </a:xfrm>
            <a:prstGeom prst="ellipse">
              <a:avLst/>
            </a:prstGeom>
            <a:solidFill>
              <a:srgbClr val="6821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" name="Oval 9"/>
            <p:cNvSpPr>
              <a:spLocks noChangeArrowheads="1"/>
            </p:cNvSpPr>
            <p:nvPr/>
          </p:nvSpPr>
          <p:spPr bwMode="auto">
            <a:xfrm>
              <a:off x="3757" y="3229"/>
              <a:ext cx="486" cy="105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" name="Oval 10"/>
            <p:cNvSpPr>
              <a:spLocks noChangeArrowheads="1"/>
            </p:cNvSpPr>
            <p:nvPr/>
          </p:nvSpPr>
          <p:spPr bwMode="auto">
            <a:xfrm>
              <a:off x="3757" y="3647"/>
              <a:ext cx="486" cy="100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" name="Oval 11"/>
            <p:cNvSpPr>
              <a:spLocks noChangeArrowheads="1"/>
            </p:cNvSpPr>
            <p:nvPr/>
          </p:nvSpPr>
          <p:spPr bwMode="auto">
            <a:xfrm>
              <a:off x="3353" y="3729"/>
              <a:ext cx="122" cy="27"/>
            </a:xfrm>
            <a:prstGeom prst="ellipse">
              <a:avLst/>
            </a:prstGeom>
            <a:solidFill>
              <a:srgbClr val="9B4F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" name="Oval 12"/>
            <p:cNvSpPr>
              <a:spLocks noChangeArrowheads="1"/>
            </p:cNvSpPr>
            <p:nvPr/>
          </p:nvSpPr>
          <p:spPr bwMode="auto">
            <a:xfrm>
              <a:off x="3507" y="3729"/>
              <a:ext cx="118" cy="27"/>
            </a:xfrm>
            <a:prstGeom prst="ellipse">
              <a:avLst/>
            </a:prstGeom>
            <a:solidFill>
              <a:srgbClr val="00BC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" name="Oval 13"/>
            <p:cNvSpPr>
              <a:spLocks noChangeArrowheads="1"/>
            </p:cNvSpPr>
            <p:nvPr/>
          </p:nvSpPr>
          <p:spPr bwMode="auto">
            <a:xfrm>
              <a:off x="3584" y="3688"/>
              <a:ext cx="119" cy="27"/>
            </a:xfrm>
            <a:prstGeom prst="ellipse">
              <a:avLst/>
            </a:prstGeom>
            <a:solidFill>
              <a:srgbClr val="6821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" name="Oval 14"/>
            <p:cNvSpPr>
              <a:spLocks noChangeArrowheads="1"/>
            </p:cNvSpPr>
            <p:nvPr/>
          </p:nvSpPr>
          <p:spPr bwMode="auto">
            <a:xfrm>
              <a:off x="3430" y="3688"/>
              <a:ext cx="123" cy="27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" name="Oval 15"/>
            <p:cNvSpPr>
              <a:spLocks noChangeArrowheads="1"/>
            </p:cNvSpPr>
            <p:nvPr/>
          </p:nvSpPr>
          <p:spPr bwMode="auto">
            <a:xfrm>
              <a:off x="3662" y="3729"/>
              <a:ext cx="118" cy="27"/>
            </a:xfrm>
            <a:prstGeom prst="ellipse">
              <a:avLst/>
            </a:prstGeom>
            <a:solidFill>
              <a:srgbClr val="007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" name="Oval 16"/>
            <p:cNvSpPr>
              <a:spLocks noChangeArrowheads="1"/>
            </p:cNvSpPr>
            <p:nvPr/>
          </p:nvSpPr>
          <p:spPr bwMode="auto">
            <a:xfrm>
              <a:off x="4529" y="3729"/>
              <a:ext cx="123" cy="27"/>
            </a:xfrm>
            <a:prstGeom prst="ellipse">
              <a:avLst/>
            </a:prstGeom>
            <a:solidFill>
              <a:srgbClr val="9B4F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" name="Oval 17"/>
            <p:cNvSpPr>
              <a:spLocks noChangeArrowheads="1"/>
            </p:cNvSpPr>
            <p:nvPr/>
          </p:nvSpPr>
          <p:spPr bwMode="auto">
            <a:xfrm>
              <a:off x="4375" y="3729"/>
              <a:ext cx="122" cy="27"/>
            </a:xfrm>
            <a:prstGeom prst="ellipse">
              <a:avLst/>
            </a:prstGeom>
            <a:solidFill>
              <a:srgbClr val="00BC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" name="Oval 18"/>
            <p:cNvSpPr>
              <a:spLocks noChangeArrowheads="1"/>
            </p:cNvSpPr>
            <p:nvPr/>
          </p:nvSpPr>
          <p:spPr bwMode="auto">
            <a:xfrm>
              <a:off x="4302" y="3688"/>
              <a:ext cx="118" cy="27"/>
            </a:xfrm>
            <a:prstGeom prst="ellipse">
              <a:avLst/>
            </a:prstGeom>
            <a:solidFill>
              <a:srgbClr val="6821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4" name="Oval 19"/>
            <p:cNvSpPr>
              <a:spLocks noChangeArrowheads="1"/>
            </p:cNvSpPr>
            <p:nvPr/>
          </p:nvSpPr>
          <p:spPr bwMode="auto">
            <a:xfrm>
              <a:off x="4452" y="3688"/>
              <a:ext cx="123" cy="27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" name="Oval 20"/>
            <p:cNvSpPr>
              <a:spLocks noChangeArrowheads="1"/>
            </p:cNvSpPr>
            <p:nvPr/>
          </p:nvSpPr>
          <p:spPr bwMode="auto">
            <a:xfrm>
              <a:off x="4225" y="3729"/>
              <a:ext cx="118" cy="27"/>
            </a:xfrm>
            <a:prstGeom prst="ellipse">
              <a:avLst/>
            </a:prstGeom>
            <a:solidFill>
              <a:srgbClr val="007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" name="Oval 21"/>
            <p:cNvSpPr>
              <a:spLocks noChangeArrowheads="1"/>
            </p:cNvSpPr>
            <p:nvPr/>
          </p:nvSpPr>
          <p:spPr bwMode="auto">
            <a:xfrm>
              <a:off x="3171" y="3842"/>
              <a:ext cx="82" cy="18"/>
            </a:xfrm>
            <a:prstGeom prst="ellipse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7" name="Oval 22"/>
            <p:cNvSpPr>
              <a:spLocks noChangeArrowheads="1"/>
            </p:cNvSpPr>
            <p:nvPr/>
          </p:nvSpPr>
          <p:spPr bwMode="auto">
            <a:xfrm>
              <a:off x="3276" y="3842"/>
              <a:ext cx="81" cy="18"/>
            </a:xfrm>
            <a:prstGeom prst="ellipse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8" name="Oval 23"/>
            <p:cNvSpPr>
              <a:spLocks noChangeArrowheads="1"/>
            </p:cNvSpPr>
            <p:nvPr/>
          </p:nvSpPr>
          <p:spPr bwMode="auto">
            <a:xfrm>
              <a:off x="3326" y="3815"/>
              <a:ext cx="81" cy="18"/>
            </a:xfrm>
            <a:prstGeom prst="ellipse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9" name="Oval 24"/>
            <p:cNvSpPr>
              <a:spLocks noChangeArrowheads="1"/>
            </p:cNvSpPr>
            <p:nvPr/>
          </p:nvSpPr>
          <p:spPr bwMode="auto">
            <a:xfrm>
              <a:off x="3226" y="3815"/>
              <a:ext cx="77" cy="18"/>
            </a:xfrm>
            <a:prstGeom prst="ellipse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0" name="Oval 25"/>
            <p:cNvSpPr>
              <a:spLocks noChangeArrowheads="1"/>
            </p:cNvSpPr>
            <p:nvPr/>
          </p:nvSpPr>
          <p:spPr bwMode="auto">
            <a:xfrm>
              <a:off x="3380" y="3842"/>
              <a:ext cx="77" cy="18"/>
            </a:xfrm>
            <a:prstGeom prst="ellipse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1" name="Oval 26"/>
            <p:cNvSpPr>
              <a:spLocks noChangeArrowheads="1"/>
            </p:cNvSpPr>
            <p:nvPr/>
          </p:nvSpPr>
          <p:spPr bwMode="auto">
            <a:xfrm>
              <a:off x="3639" y="3815"/>
              <a:ext cx="77" cy="18"/>
            </a:xfrm>
            <a:prstGeom prst="ellipse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2" name="Oval 27"/>
            <p:cNvSpPr>
              <a:spLocks noChangeArrowheads="1"/>
            </p:cNvSpPr>
            <p:nvPr/>
          </p:nvSpPr>
          <p:spPr bwMode="auto">
            <a:xfrm>
              <a:off x="3535" y="3815"/>
              <a:ext cx="77" cy="18"/>
            </a:xfrm>
            <a:prstGeom prst="ellipse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3" name="Oval 28"/>
            <p:cNvSpPr>
              <a:spLocks noChangeArrowheads="1"/>
            </p:cNvSpPr>
            <p:nvPr/>
          </p:nvSpPr>
          <p:spPr bwMode="auto">
            <a:xfrm>
              <a:off x="3485" y="3842"/>
              <a:ext cx="77" cy="18"/>
            </a:xfrm>
            <a:prstGeom prst="ellipse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4" name="Oval 29"/>
            <p:cNvSpPr>
              <a:spLocks noChangeArrowheads="1"/>
            </p:cNvSpPr>
            <p:nvPr/>
          </p:nvSpPr>
          <p:spPr bwMode="auto">
            <a:xfrm>
              <a:off x="3584" y="3842"/>
              <a:ext cx="82" cy="18"/>
            </a:xfrm>
            <a:prstGeom prst="ellipse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5" name="Oval 30"/>
            <p:cNvSpPr>
              <a:spLocks noChangeArrowheads="1"/>
            </p:cNvSpPr>
            <p:nvPr/>
          </p:nvSpPr>
          <p:spPr bwMode="auto">
            <a:xfrm>
              <a:off x="3430" y="3815"/>
              <a:ext cx="82" cy="18"/>
            </a:xfrm>
            <a:prstGeom prst="ellipse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6" name="Oval 31"/>
            <p:cNvSpPr>
              <a:spLocks noChangeArrowheads="1"/>
            </p:cNvSpPr>
            <p:nvPr/>
          </p:nvSpPr>
          <p:spPr bwMode="auto">
            <a:xfrm>
              <a:off x="3689" y="3842"/>
              <a:ext cx="77" cy="18"/>
            </a:xfrm>
            <a:prstGeom prst="ellipse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7" name="Oval 32"/>
            <p:cNvSpPr>
              <a:spLocks noChangeArrowheads="1"/>
            </p:cNvSpPr>
            <p:nvPr/>
          </p:nvSpPr>
          <p:spPr bwMode="auto">
            <a:xfrm>
              <a:off x="3793" y="3842"/>
              <a:ext cx="78" cy="18"/>
            </a:xfrm>
            <a:prstGeom prst="ellipse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8" name="Oval 33"/>
            <p:cNvSpPr>
              <a:spLocks noChangeArrowheads="1"/>
            </p:cNvSpPr>
            <p:nvPr/>
          </p:nvSpPr>
          <p:spPr bwMode="auto">
            <a:xfrm>
              <a:off x="3843" y="3815"/>
              <a:ext cx="82" cy="18"/>
            </a:xfrm>
            <a:prstGeom prst="ellipse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9" name="Oval 34"/>
            <p:cNvSpPr>
              <a:spLocks noChangeArrowheads="1"/>
            </p:cNvSpPr>
            <p:nvPr/>
          </p:nvSpPr>
          <p:spPr bwMode="auto">
            <a:xfrm>
              <a:off x="3739" y="3815"/>
              <a:ext cx="82" cy="18"/>
            </a:xfrm>
            <a:prstGeom prst="ellipse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0" name="Oval 35"/>
            <p:cNvSpPr>
              <a:spLocks noChangeArrowheads="1"/>
            </p:cNvSpPr>
            <p:nvPr/>
          </p:nvSpPr>
          <p:spPr bwMode="auto">
            <a:xfrm>
              <a:off x="3893" y="3842"/>
              <a:ext cx="82" cy="18"/>
            </a:xfrm>
            <a:prstGeom prst="ellipse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1" name="Oval 36"/>
            <p:cNvSpPr>
              <a:spLocks noChangeArrowheads="1"/>
            </p:cNvSpPr>
            <p:nvPr/>
          </p:nvSpPr>
          <p:spPr bwMode="auto">
            <a:xfrm>
              <a:off x="4152" y="3815"/>
              <a:ext cx="82" cy="18"/>
            </a:xfrm>
            <a:prstGeom prst="ellipse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2" name="Oval 37"/>
            <p:cNvSpPr>
              <a:spLocks noChangeArrowheads="1"/>
            </p:cNvSpPr>
            <p:nvPr/>
          </p:nvSpPr>
          <p:spPr bwMode="auto">
            <a:xfrm>
              <a:off x="4052" y="3815"/>
              <a:ext cx="77" cy="18"/>
            </a:xfrm>
            <a:prstGeom prst="ellipse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3" name="Oval 38"/>
            <p:cNvSpPr>
              <a:spLocks noChangeArrowheads="1"/>
            </p:cNvSpPr>
            <p:nvPr/>
          </p:nvSpPr>
          <p:spPr bwMode="auto">
            <a:xfrm>
              <a:off x="3998" y="3842"/>
              <a:ext cx="82" cy="18"/>
            </a:xfrm>
            <a:prstGeom prst="ellipse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4" name="Oval 39"/>
            <p:cNvSpPr>
              <a:spLocks noChangeArrowheads="1"/>
            </p:cNvSpPr>
            <p:nvPr/>
          </p:nvSpPr>
          <p:spPr bwMode="auto">
            <a:xfrm>
              <a:off x="4102" y="3842"/>
              <a:ext cx="77" cy="18"/>
            </a:xfrm>
            <a:prstGeom prst="ellipse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5" name="Oval 40"/>
            <p:cNvSpPr>
              <a:spLocks noChangeArrowheads="1"/>
            </p:cNvSpPr>
            <p:nvPr/>
          </p:nvSpPr>
          <p:spPr bwMode="auto">
            <a:xfrm>
              <a:off x="3948" y="3815"/>
              <a:ext cx="77" cy="18"/>
            </a:xfrm>
            <a:prstGeom prst="ellipse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6" name="Oval 41"/>
            <p:cNvSpPr>
              <a:spLocks noChangeArrowheads="1"/>
            </p:cNvSpPr>
            <p:nvPr/>
          </p:nvSpPr>
          <p:spPr bwMode="auto">
            <a:xfrm>
              <a:off x="4207" y="3842"/>
              <a:ext cx="77" cy="18"/>
            </a:xfrm>
            <a:prstGeom prst="ellipse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7" name="Oval 42"/>
            <p:cNvSpPr>
              <a:spLocks noChangeArrowheads="1"/>
            </p:cNvSpPr>
            <p:nvPr/>
          </p:nvSpPr>
          <p:spPr bwMode="auto">
            <a:xfrm>
              <a:off x="4307" y="3842"/>
              <a:ext cx="81" cy="18"/>
            </a:xfrm>
            <a:prstGeom prst="ellipse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8" name="Oval 43"/>
            <p:cNvSpPr>
              <a:spLocks noChangeArrowheads="1"/>
            </p:cNvSpPr>
            <p:nvPr/>
          </p:nvSpPr>
          <p:spPr bwMode="auto">
            <a:xfrm>
              <a:off x="4361" y="3815"/>
              <a:ext cx="77" cy="18"/>
            </a:xfrm>
            <a:prstGeom prst="ellipse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9" name="Oval 44"/>
            <p:cNvSpPr>
              <a:spLocks noChangeArrowheads="1"/>
            </p:cNvSpPr>
            <p:nvPr/>
          </p:nvSpPr>
          <p:spPr bwMode="auto">
            <a:xfrm>
              <a:off x="4257" y="3815"/>
              <a:ext cx="77" cy="18"/>
            </a:xfrm>
            <a:prstGeom prst="ellipse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0" name="Oval 45"/>
            <p:cNvSpPr>
              <a:spLocks noChangeArrowheads="1"/>
            </p:cNvSpPr>
            <p:nvPr/>
          </p:nvSpPr>
          <p:spPr bwMode="auto">
            <a:xfrm>
              <a:off x="4411" y="3842"/>
              <a:ext cx="82" cy="18"/>
            </a:xfrm>
            <a:prstGeom prst="ellipse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1" name="Oval 46"/>
            <p:cNvSpPr>
              <a:spLocks noChangeArrowheads="1"/>
            </p:cNvSpPr>
            <p:nvPr/>
          </p:nvSpPr>
          <p:spPr bwMode="auto">
            <a:xfrm>
              <a:off x="4670" y="3815"/>
              <a:ext cx="77" cy="18"/>
            </a:xfrm>
            <a:prstGeom prst="ellipse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2" name="Oval 47"/>
            <p:cNvSpPr>
              <a:spLocks noChangeArrowheads="1"/>
            </p:cNvSpPr>
            <p:nvPr/>
          </p:nvSpPr>
          <p:spPr bwMode="auto">
            <a:xfrm>
              <a:off x="4565" y="3815"/>
              <a:ext cx="82" cy="18"/>
            </a:xfrm>
            <a:prstGeom prst="ellipse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3" name="Oval 48"/>
            <p:cNvSpPr>
              <a:spLocks noChangeArrowheads="1"/>
            </p:cNvSpPr>
            <p:nvPr/>
          </p:nvSpPr>
          <p:spPr bwMode="auto">
            <a:xfrm>
              <a:off x="4516" y="3842"/>
              <a:ext cx="77" cy="18"/>
            </a:xfrm>
            <a:prstGeom prst="ellipse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4" name="Oval 49"/>
            <p:cNvSpPr>
              <a:spLocks noChangeArrowheads="1"/>
            </p:cNvSpPr>
            <p:nvPr/>
          </p:nvSpPr>
          <p:spPr bwMode="auto">
            <a:xfrm>
              <a:off x="4615" y="3842"/>
              <a:ext cx="82" cy="18"/>
            </a:xfrm>
            <a:prstGeom prst="ellipse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5" name="Oval 50"/>
            <p:cNvSpPr>
              <a:spLocks noChangeArrowheads="1"/>
            </p:cNvSpPr>
            <p:nvPr/>
          </p:nvSpPr>
          <p:spPr bwMode="auto">
            <a:xfrm>
              <a:off x="4720" y="3842"/>
              <a:ext cx="82" cy="18"/>
            </a:xfrm>
            <a:prstGeom prst="ellipse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6" name="Oval 51"/>
            <p:cNvSpPr>
              <a:spLocks noChangeArrowheads="1"/>
            </p:cNvSpPr>
            <p:nvPr/>
          </p:nvSpPr>
          <p:spPr bwMode="auto">
            <a:xfrm>
              <a:off x="4461" y="3815"/>
              <a:ext cx="82" cy="18"/>
            </a:xfrm>
            <a:prstGeom prst="ellipse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7" name="Oval 52"/>
            <p:cNvSpPr>
              <a:spLocks noChangeArrowheads="1"/>
            </p:cNvSpPr>
            <p:nvPr/>
          </p:nvSpPr>
          <p:spPr bwMode="auto">
            <a:xfrm>
              <a:off x="3017" y="3947"/>
              <a:ext cx="95" cy="22"/>
            </a:xfrm>
            <a:prstGeom prst="ellipse">
              <a:avLst/>
            </a:prstGeom>
            <a:solidFill>
              <a:srgbClr val="9696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8" name="Oval 53"/>
            <p:cNvSpPr>
              <a:spLocks noChangeArrowheads="1"/>
            </p:cNvSpPr>
            <p:nvPr/>
          </p:nvSpPr>
          <p:spPr bwMode="auto">
            <a:xfrm>
              <a:off x="3139" y="3947"/>
              <a:ext cx="96" cy="22"/>
            </a:xfrm>
            <a:prstGeom prst="ellipse">
              <a:avLst/>
            </a:prstGeom>
            <a:solidFill>
              <a:srgbClr val="9696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9" name="Oval 54"/>
            <p:cNvSpPr>
              <a:spLocks noChangeArrowheads="1"/>
            </p:cNvSpPr>
            <p:nvPr/>
          </p:nvSpPr>
          <p:spPr bwMode="auto">
            <a:xfrm>
              <a:off x="3203" y="3915"/>
              <a:ext cx="95" cy="18"/>
            </a:xfrm>
            <a:prstGeom prst="ellipse">
              <a:avLst/>
            </a:prstGeom>
            <a:solidFill>
              <a:srgbClr val="9696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0" name="Oval 55"/>
            <p:cNvSpPr>
              <a:spLocks noChangeArrowheads="1"/>
            </p:cNvSpPr>
            <p:nvPr/>
          </p:nvSpPr>
          <p:spPr bwMode="auto">
            <a:xfrm>
              <a:off x="3080" y="3915"/>
              <a:ext cx="91" cy="18"/>
            </a:xfrm>
            <a:prstGeom prst="ellipse">
              <a:avLst/>
            </a:prstGeom>
            <a:solidFill>
              <a:srgbClr val="9696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1" name="Oval 56"/>
            <p:cNvSpPr>
              <a:spLocks noChangeArrowheads="1"/>
            </p:cNvSpPr>
            <p:nvPr/>
          </p:nvSpPr>
          <p:spPr bwMode="auto">
            <a:xfrm>
              <a:off x="3262" y="3947"/>
              <a:ext cx="95" cy="22"/>
            </a:xfrm>
            <a:prstGeom prst="ellipse">
              <a:avLst/>
            </a:prstGeom>
            <a:solidFill>
              <a:srgbClr val="9696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2" name="Oval 57"/>
            <p:cNvSpPr>
              <a:spLocks noChangeArrowheads="1"/>
            </p:cNvSpPr>
            <p:nvPr/>
          </p:nvSpPr>
          <p:spPr bwMode="auto">
            <a:xfrm>
              <a:off x="3571" y="3915"/>
              <a:ext cx="95" cy="18"/>
            </a:xfrm>
            <a:prstGeom prst="ellipse">
              <a:avLst/>
            </a:prstGeom>
            <a:solidFill>
              <a:srgbClr val="9696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3" name="Oval 58"/>
            <p:cNvSpPr>
              <a:spLocks noChangeArrowheads="1"/>
            </p:cNvSpPr>
            <p:nvPr/>
          </p:nvSpPr>
          <p:spPr bwMode="auto">
            <a:xfrm>
              <a:off x="3448" y="3915"/>
              <a:ext cx="96" cy="18"/>
            </a:xfrm>
            <a:prstGeom prst="ellipse">
              <a:avLst/>
            </a:prstGeom>
            <a:solidFill>
              <a:srgbClr val="007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4" name="Oval 59"/>
            <p:cNvSpPr>
              <a:spLocks noChangeArrowheads="1"/>
            </p:cNvSpPr>
            <p:nvPr/>
          </p:nvSpPr>
          <p:spPr bwMode="auto">
            <a:xfrm>
              <a:off x="3385" y="3947"/>
              <a:ext cx="95" cy="22"/>
            </a:xfrm>
            <a:prstGeom prst="ellipse">
              <a:avLst/>
            </a:prstGeom>
            <a:solidFill>
              <a:srgbClr val="007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5" name="Oval 60"/>
            <p:cNvSpPr>
              <a:spLocks noChangeArrowheads="1"/>
            </p:cNvSpPr>
            <p:nvPr/>
          </p:nvSpPr>
          <p:spPr bwMode="auto">
            <a:xfrm>
              <a:off x="3507" y="3947"/>
              <a:ext cx="96" cy="22"/>
            </a:xfrm>
            <a:prstGeom prst="ellipse">
              <a:avLst/>
            </a:prstGeom>
            <a:solidFill>
              <a:srgbClr val="9696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6" name="Oval 61"/>
            <p:cNvSpPr>
              <a:spLocks noChangeArrowheads="1"/>
            </p:cNvSpPr>
            <p:nvPr/>
          </p:nvSpPr>
          <p:spPr bwMode="auto">
            <a:xfrm>
              <a:off x="3326" y="3915"/>
              <a:ext cx="95" cy="18"/>
            </a:xfrm>
            <a:prstGeom prst="ellipse">
              <a:avLst/>
            </a:prstGeom>
            <a:solidFill>
              <a:srgbClr val="9696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7" name="Oval 62"/>
            <p:cNvSpPr>
              <a:spLocks noChangeArrowheads="1"/>
            </p:cNvSpPr>
            <p:nvPr/>
          </p:nvSpPr>
          <p:spPr bwMode="auto">
            <a:xfrm>
              <a:off x="3630" y="3947"/>
              <a:ext cx="95" cy="22"/>
            </a:xfrm>
            <a:prstGeom prst="ellipse">
              <a:avLst/>
            </a:prstGeom>
            <a:solidFill>
              <a:srgbClr val="007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8" name="Oval 63"/>
            <p:cNvSpPr>
              <a:spLocks noChangeArrowheads="1"/>
            </p:cNvSpPr>
            <p:nvPr/>
          </p:nvSpPr>
          <p:spPr bwMode="auto">
            <a:xfrm>
              <a:off x="3757" y="3947"/>
              <a:ext cx="91" cy="22"/>
            </a:xfrm>
            <a:prstGeom prst="ellipse">
              <a:avLst/>
            </a:prstGeom>
            <a:solidFill>
              <a:srgbClr val="9696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9" name="Oval 64"/>
            <p:cNvSpPr>
              <a:spLocks noChangeArrowheads="1"/>
            </p:cNvSpPr>
            <p:nvPr/>
          </p:nvSpPr>
          <p:spPr bwMode="auto">
            <a:xfrm>
              <a:off x="3816" y="3915"/>
              <a:ext cx="95" cy="18"/>
            </a:xfrm>
            <a:prstGeom prst="ellipse">
              <a:avLst/>
            </a:prstGeom>
            <a:solidFill>
              <a:srgbClr val="9696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0" name="Oval 65"/>
            <p:cNvSpPr>
              <a:spLocks noChangeArrowheads="1"/>
            </p:cNvSpPr>
            <p:nvPr/>
          </p:nvSpPr>
          <p:spPr bwMode="auto">
            <a:xfrm>
              <a:off x="3693" y="3915"/>
              <a:ext cx="96" cy="18"/>
            </a:xfrm>
            <a:prstGeom prst="ellipse">
              <a:avLst/>
            </a:prstGeom>
            <a:solidFill>
              <a:srgbClr val="9696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1" name="Oval 66"/>
            <p:cNvSpPr>
              <a:spLocks noChangeArrowheads="1"/>
            </p:cNvSpPr>
            <p:nvPr/>
          </p:nvSpPr>
          <p:spPr bwMode="auto">
            <a:xfrm>
              <a:off x="3880" y="3947"/>
              <a:ext cx="91" cy="22"/>
            </a:xfrm>
            <a:prstGeom prst="ellipse">
              <a:avLst/>
            </a:prstGeom>
            <a:solidFill>
              <a:srgbClr val="9696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2" name="Oval 67"/>
            <p:cNvSpPr>
              <a:spLocks noChangeArrowheads="1"/>
            </p:cNvSpPr>
            <p:nvPr/>
          </p:nvSpPr>
          <p:spPr bwMode="auto">
            <a:xfrm>
              <a:off x="4184" y="3915"/>
              <a:ext cx="95" cy="18"/>
            </a:xfrm>
            <a:prstGeom prst="ellipse">
              <a:avLst/>
            </a:prstGeom>
            <a:solidFill>
              <a:srgbClr val="007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3" name="Oval 68"/>
            <p:cNvSpPr>
              <a:spLocks noChangeArrowheads="1"/>
            </p:cNvSpPr>
            <p:nvPr/>
          </p:nvSpPr>
          <p:spPr bwMode="auto">
            <a:xfrm>
              <a:off x="4061" y="3915"/>
              <a:ext cx="96" cy="18"/>
            </a:xfrm>
            <a:prstGeom prst="ellipse">
              <a:avLst/>
            </a:prstGeom>
            <a:solidFill>
              <a:srgbClr val="9696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4" name="Oval 69"/>
            <p:cNvSpPr>
              <a:spLocks noChangeArrowheads="1"/>
            </p:cNvSpPr>
            <p:nvPr/>
          </p:nvSpPr>
          <p:spPr bwMode="auto">
            <a:xfrm>
              <a:off x="4002" y="3947"/>
              <a:ext cx="96" cy="22"/>
            </a:xfrm>
            <a:prstGeom prst="ellipse">
              <a:avLst/>
            </a:prstGeom>
            <a:solidFill>
              <a:srgbClr val="9696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5" name="Oval 70"/>
            <p:cNvSpPr>
              <a:spLocks noChangeArrowheads="1"/>
            </p:cNvSpPr>
            <p:nvPr/>
          </p:nvSpPr>
          <p:spPr bwMode="auto">
            <a:xfrm>
              <a:off x="4125" y="3947"/>
              <a:ext cx="95" cy="22"/>
            </a:xfrm>
            <a:prstGeom prst="ellipse">
              <a:avLst/>
            </a:prstGeom>
            <a:solidFill>
              <a:srgbClr val="9696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6" name="Oval 71"/>
            <p:cNvSpPr>
              <a:spLocks noChangeArrowheads="1"/>
            </p:cNvSpPr>
            <p:nvPr/>
          </p:nvSpPr>
          <p:spPr bwMode="auto">
            <a:xfrm>
              <a:off x="3939" y="3915"/>
              <a:ext cx="95" cy="18"/>
            </a:xfrm>
            <a:prstGeom prst="ellipse">
              <a:avLst/>
            </a:prstGeom>
            <a:solidFill>
              <a:srgbClr val="9696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7" name="Oval 72"/>
            <p:cNvSpPr>
              <a:spLocks noChangeArrowheads="1"/>
            </p:cNvSpPr>
            <p:nvPr/>
          </p:nvSpPr>
          <p:spPr bwMode="auto">
            <a:xfrm>
              <a:off x="4248" y="3947"/>
              <a:ext cx="95" cy="22"/>
            </a:xfrm>
            <a:prstGeom prst="ellipse">
              <a:avLst/>
            </a:prstGeom>
            <a:solidFill>
              <a:srgbClr val="9696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8" name="Oval 73"/>
            <p:cNvSpPr>
              <a:spLocks noChangeArrowheads="1"/>
            </p:cNvSpPr>
            <p:nvPr/>
          </p:nvSpPr>
          <p:spPr bwMode="auto">
            <a:xfrm>
              <a:off x="4370" y="3947"/>
              <a:ext cx="96" cy="22"/>
            </a:xfrm>
            <a:prstGeom prst="ellipse">
              <a:avLst/>
            </a:prstGeom>
            <a:solidFill>
              <a:srgbClr val="9696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9" name="Oval 74"/>
            <p:cNvSpPr>
              <a:spLocks noChangeArrowheads="1"/>
            </p:cNvSpPr>
            <p:nvPr/>
          </p:nvSpPr>
          <p:spPr bwMode="auto">
            <a:xfrm>
              <a:off x="4429" y="3915"/>
              <a:ext cx="96" cy="18"/>
            </a:xfrm>
            <a:prstGeom prst="ellipse">
              <a:avLst/>
            </a:prstGeom>
            <a:solidFill>
              <a:srgbClr val="9696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0" name="Oval 75"/>
            <p:cNvSpPr>
              <a:spLocks noChangeArrowheads="1"/>
            </p:cNvSpPr>
            <p:nvPr/>
          </p:nvSpPr>
          <p:spPr bwMode="auto">
            <a:xfrm>
              <a:off x="4307" y="3915"/>
              <a:ext cx="95" cy="18"/>
            </a:xfrm>
            <a:prstGeom prst="ellipse">
              <a:avLst/>
            </a:prstGeom>
            <a:solidFill>
              <a:srgbClr val="9696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1" name="Oval 76"/>
            <p:cNvSpPr>
              <a:spLocks noChangeArrowheads="1"/>
            </p:cNvSpPr>
            <p:nvPr/>
          </p:nvSpPr>
          <p:spPr bwMode="auto">
            <a:xfrm>
              <a:off x="4493" y="3947"/>
              <a:ext cx="95" cy="22"/>
            </a:xfrm>
            <a:prstGeom prst="ellipse">
              <a:avLst/>
            </a:prstGeom>
            <a:solidFill>
              <a:srgbClr val="007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2" name="Oval 77"/>
            <p:cNvSpPr>
              <a:spLocks noChangeArrowheads="1"/>
            </p:cNvSpPr>
            <p:nvPr/>
          </p:nvSpPr>
          <p:spPr bwMode="auto">
            <a:xfrm>
              <a:off x="4802" y="3915"/>
              <a:ext cx="95" cy="18"/>
            </a:xfrm>
            <a:prstGeom prst="ellipse">
              <a:avLst/>
            </a:prstGeom>
            <a:solidFill>
              <a:srgbClr val="007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3" name="Oval 78"/>
            <p:cNvSpPr>
              <a:spLocks noChangeArrowheads="1"/>
            </p:cNvSpPr>
            <p:nvPr/>
          </p:nvSpPr>
          <p:spPr bwMode="auto">
            <a:xfrm>
              <a:off x="4679" y="3915"/>
              <a:ext cx="91" cy="18"/>
            </a:xfrm>
            <a:prstGeom prst="ellipse">
              <a:avLst/>
            </a:prstGeom>
            <a:solidFill>
              <a:srgbClr val="9696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4" name="Oval 79"/>
            <p:cNvSpPr>
              <a:spLocks noChangeArrowheads="1"/>
            </p:cNvSpPr>
            <p:nvPr/>
          </p:nvSpPr>
          <p:spPr bwMode="auto">
            <a:xfrm>
              <a:off x="4615" y="3947"/>
              <a:ext cx="96" cy="22"/>
            </a:xfrm>
            <a:prstGeom prst="ellipse">
              <a:avLst/>
            </a:prstGeom>
            <a:solidFill>
              <a:srgbClr val="9696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5" name="Oval 80"/>
            <p:cNvSpPr>
              <a:spLocks noChangeArrowheads="1"/>
            </p:cNvSpPr>
            <p:nvPr/>
          </p:nvSpPr>
          <p:spPr bwMode="auto">
            <a:xfrm>
              <a:off x="4738" y="3947"/>
              <a:ext cx="95" cy="22"/>
            </a:xfrm>
            <a:prstGeom prst="ellipse">
              <a:avLst/>
            </a:prstGeom>
            <a:solidFill>
              <a:srgbClr val="9696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6" name="Oval 81"/>
            <p:cNvSpPr>
              <a:spLocks noChangeArrowheads="1"/>
            </p:cNvSpPr>
            <p:nvPr/>
          </p:nvSpPr>
          <p:spPr bwMode="auto">
            <a:xfrm>
              <a:off x="4861" y="3947"/>
              <a:ext cx="95" cy="22"/>
            </a:xfrm>
            <a:prstGeom prst="ellipse">
              <a:avLst/>
            </a:prstGeom>
            <a:solidFill>
              <a:srgbClr val="9696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7" name="Oval 82"/>
            <p:cNvSpPr>
              <a:spLocks noChangeArrowheads="1"/>
            </p:cNvSpPr>
            <p:nvPr/>
          </p:nvSpPr>
          <p:spPr bwMode="auto">
            <a:xfrm>
              <a:off x="4552" y="3915"/>
              <a:ext cx="95" cy="18"/>
            </a:xfrm>
            <a:prstGeom prst="ellipse">
              <a:avLst/>
            </a:prstGeom>
            <a:solidFill>
              <a:srgbClr val="9696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8" name="Oval 83"/>
            <p:cNvSpPr>
              <a:spLocks noChangeArrowheads="1"/>
            </p:cNvSpPr>
            <p:nvPr/>
          </p:nvSpPr>
          <p:spPr bwMode="auto">
            <a:xfrm>
              <a:off x="3852" y="3633"/>
              <a:ext cx="291" cy="59"/>
            </a:xfrm>
            <a:prstGeom prst="ellipse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9" name="Freeform 84"/>
            <p:cNvSpPr>
              <a:spLocks/>
            </p:cNvSpPr>
            <p:nvPr/>
          </p:nvSpPr>
          <p:spPr bwMode="auto">
            <a:xfrm>
              <a:off x="3398" y="2462"/>
              <a:ext cx="1181" cy="822"/>
            </a:xfrm>
            <a:custGeom>
              <a:avLst/>
              <a:gdLst>
                <a:gd name="T0" fmla="*/ 255 w 260"/>
                <a:gd name="T1" fmla="*/ 181 h 181"/>
                <a:gd name="T2" fmla="*/ 260 w 260"/>
                <a:gd name="T3" fmla="*/ 176 h 181"/>
                <a:gd name="T4" fmla="*/ 260 w 260"/>
                <a:gd name="T5" fmla="*/ 5 h 181"/>
                <a:gd name="T6" fmla="*/ 255 w 260"/>
                <a:gd name="T7" fmla="*/ 0 h 181"/>
                <a:gd name="T8" fmla="*/ 5 w 260"/>
                <a:gd name="T9" fmla="*/ 0 h 181"/>
                <a:gd name="T10" fmla="*/ 0 w 260"/>
                <a:gd name="T11" fmla="*/ 5 h 181"/>
                <a:gd name="T12" fmla="*/ 0 w 260"/>
                <a:gd name="T13" fmla="*/ 176 h 181"/>
                <a:gd name="T14" fmla="*/ 5 w 260"/>
                <a:gd name="T15" fmla="*/ 181 h 181"/>
                <a:gd name="T16" fmla="*/ 255 w 260"/>
                <a:gd name="T17" fmla="*/ 181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0" h="181">
                  <a:moveTo>
                    <a:pt x="255" y="181"/>
                  </a:moveTo>
                  <a:cubicBezTo>
                    <a:pt x="258" y="181"/>
                    <a:pt x="260" y="178"/>
                    <a:pt x="260" y="176"/>
                  </a:cubicBezTo>
                  <a:cubicBezTo>
                    <a:pt x="260" y="5"/>
                    <a:pt x="260" y="5"/>
                    <a:pt x="260" y="5"/>
                  </a:cubicBezTo>
                  <a:cubicBezTo>
                    <a:pt x="260" y="3"/>
                    <a:pt x="258" y="0"/>
                    <a:pt x="25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3"/>
                    <a:pt x="0" y="5"/>
                  </a:cubicBezTo>
                  <a:cubicBezTo>
                    <a:pt x="0" y="176"/>
                    <a:pt x="0" y="176"/>
                    <a:pt x="0" y="176"/>
                  </a:cubicBezTo>
                  <a:cubicBezTo>
                    <a:pt x="0" y="178"/>
                    <a:pt x="2" y="181"/>
                    <a:pt x="5" y="181"/>
                  </a:cubicBezTo>
                  <a:lnTo>
                    <a:pt x="255" y="181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0" name="Rectangle 85"/>
            <p:cNvSpPr>
              <a:spLocks noChangeArrowheads="1"/>
            </p:cNvSpPr>
            <p:nvPr/>
          </p:nvSpPr>
          <p:spPr bwMode="auto">
            <a:xfrm>
              <a:off x="3435" y="2498"/>
              <a:ext cx="1108" cy="627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1" name="Freeform 86"/>
            <p:cNvSpPr>
              <a:spLocks/>
            </p:cNvSpPr>
            <p:nvPr/>
          </p:nvSpPr>
          <p:spPr bwMode="auto">
            <a:xfrm>
              <a:off x="2027" y="2371"/>
              <a:ext cx="86" cy="1049"/>
            </a:xfrm>
            <a:custGeom>
              <a:avLst/>
              <a:gdLst>
                <a:gd name="T0" fmla="*/ 0 w 86"/>
                <a:gd name="T1" fmla="*/ 1040 h 1049"/>
                <a:gd name="T2" fmla="*/ 86 w 86"/>
                <a:gd name="T3" fmla="*/ 1049 h 1049"/>
                <a:gd name="T4" fmla="*/ 86 w 86"/>
                <a:gd name="T5" fmla="*/ 0 h 1049"/>
                <a:gd name="T6" fmla="*/ 0 w 86"/>
                <a:gd name="T7" fmla="*/ 9 h 1049"/>
                <a:gd name="T8" fmla="*/ 0 w 86"/>
                <a:gd name="T9" fmla="*/ 1040 h 10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" h="1049">
                  <a:moveTo>
                    <a:pt x="0" y="1040"/>
                  </a:moveTo>
                  <a:lnTo>
                    <a:pt x="86" y="1049"/>
                  </a:lnTo>
                  <a:lnTo>
                    <a:pt x="86" y="0"/>
                  </a:lnTo>
                  <a:lnTo>
                    <a:pt x="0" y="9"/>
                  </a:lnTo>
                  <a:lnTo>
                    <a:pt x="0" y="1040"/>
                  </a:lnTo>
                  <a:close/>
                </a:path>
              </a:pathLst>
            </a:cu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2" name="Freeform 87"/>
            <p:cNvSpPr>
              <a:spLocks/>
            </p:cNvSpPr>
            <p:nvPr/>
          </p:nvSpPr>
          <p:spPr bwMode="auto">
            <a:xfrm>
              <a:off x="2090" y="2371"/>
              <a:ext cx="1222" cy="1049"/>
            </a:xfrm>
            <a:custGeom>
              <a:avLst/>
              <a:gdLst>
                <a:gd name="T0" fmla="*/ 264 w 269"/>
                <a:gd name="T1" fmla="*/ 204 h 231"/>
                <a:gd name="T2" fmla="*/ 269 w 269"/>
                <a:gd name="T3" fmla="*/ 199 h 231"/>
                <a:gd name="T4" fmla="*/ 269 w 269"/>
                <a:gd name="T5" fmla="*/ 22 h 231"/>
                <a:gd name="T6" fmla="*/ 264 w 269"/>
                <a:gd name="T7" fmla="*/ 17 h 231"/>
                <a:gd name="T8" fmla="*/ 5 w 269"/>
                <a:gd name="T9" fmla="*/ 0 h 231"/>
                <a:gd name="T10" fmla="*/ 0 w 269"/>
                <a:gd name="T11" fmla="*/ 6 h 231"/>
                <a:gd name="T12" fmla="*/ 0 w 269"/>
                <a:gd name="T13" fmla="*/ 225 h 231"/>
                <a:gd name="T14" fmla="*/ 5 w 269"/>
                <a:gd name="T15" fmla="*/ 231 h 231"/>
                <a:gd name="T16" fmla="*/ 264 w 269"/>
                <a:gd name="T17" fmla="*/ 204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9" h="231">
                  <a:moveTo>
                    <a:pt x="264" y="204"/>
                  </a:moveTo>
                  <a:cubicBezTo>
                    <a:pt x="267" y="204"/>
                    <a:pt x="269" y="201"/>
                    <a:pt x="269" y="199"/>
                  </a:cubicBezTo>
                  <a:cubicBezTo>
                    <a:pt x="269" y="22"/>
                    <a:pt x="269" y="22"/>
                    <a:pt x="269" y="22"/>
                  </a:cubicBezTo>
                  <a:cubicBezTo>
                    <a:pt x="269" y="20"/>
                    <a:pt x="267" y="17"/>
                    <a:pt x="264" y="17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3"/>
                    <a:pt x="0" y="6"/>
                  </a:cubicBezTo>
                  <a:cubicBezTo>
                    <a:pt x="0" y="225"/>
                    <a:pt x="0" y="225"/>
                    <a:pt x="0" y="225"/>
                  </a:cubicBezTo>
                  <a:cubicBezTo>
                    <a:pt x="0" y="228"/>
                    <a:pt x="2" y="231"/>
                    <a:pt x="5" y="231"/>
                  </a:cubicBezTo>
                  <a:lnTo>
                    <a:pt x="264" y="204"/>
                  </a:lnTo>
                  <a:close/>
                </a:path>
              </a:pathLst>
            </a:custGeom>
            <a:solidFill>
              <a:srgbClr val="007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3" name="Freeform 88"/>
            <p:cNvSpPr>
              <a:spLocks/>
            </p:cNvSpPr>
            <p:nvPr/>
          </p:nvSpPr>
          <p:spPr bwMode="auto">
            <a:xfrm>
              <a:off x="2140" y="2421"/>
              <a:ext cx="1136" cy="817"/>
            </a:xfrm>
            <a:custGeom>
              <a:avLst/>
              <a:gdLst>
                <a:gd name="T0" fmla="*/ 1136 w 1136"/>
                <a:gd name="T1" fmla="*/ 722 h 817"/>
                <a:gd name="T2" fmla="*/ 0 w 1136"/>
                <a:gd name="T3" fmla="*/ 817 h 817"/>
                <a:gd name="T4" fmla="*/ 0 w 1136"/>
                <a:gd name="T5" fmla="*/ 0 h 817"/>
                <a:gd name="T6" fmla="*/ 1136 w 1136"/>
                <a:gd name="T7" fmla="*/ 63 h 817"/>
                <a:gd name="T8" fmla="*/ 1136 w 1136"/>
                <a:gd name="T9" fmla="*/ 722 h 8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6" h="817">
                  <a:moveTo>
                    <a:pt x="1136" y="722"/>
                  </a:moveTo>
                  <a:lnTo>
                    <a:pt x="0" y="817"/>
                  </a:lnTo>
                  <a:lnTo>
                    <a:pt x="0" y="0"/>
                  </a:lnTo>
                  <a:lnTo>
                    <a:pt x="1136" y="63"/>
                  </a:lnTo>
                  <a:lnTo>
                    <a:pt x="1136" y="722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4" name="Freeform 89"/>
            <p:cNvSpPr>
              <a:spLocks/>
            </p:cNvSpPr>
            <p:nvPr/>
          </p:nvSpPr>
          <p:spPr bwMode="auto">
            <a:xfrm>
              <a:off x="5864" y="2371"/>
              <a:ext cx="87" cy="1049"/>
            </a:xfrm>
            <a:custGeom>
              <a:avLst/>
              <a:gdLst>
                <a:gd name="T0" fmla="*/ 87 w 87"/>
                <a:gd name="T1" fmla="*/ 1040 h 1049"/>
                <a:gd name="T2" fmla="*/ 0 w 87"/>
                <a:gd name="T3" fmla="*/ 1049 h 1049"/>
                <a:gd name="T4" fmla="*/ 0 w 87"/>
                <a:gd name="T5" fmla="*/ 0 h 1049"/>
                <a:gd name="T6" fmla="*/ 87 w 87"/>
                <a:gd name="T7" fmla="*/ 9 h 1049"/>
                <a:gd name="T8" fmla="*/ 87 w 87"/>
                <a:gd name="T9" fmla="*/ 1040 h 10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7" h="1049">
                  <a:moveTo>
                    <a:pt x="87" y="1040"/>
                  </a:moveTo>
                  <a:lnTo>
                    <a:pt x="0" y="1049"/>
                  </a:lnTo>
                  <a:lnTo>
                    <a:pt x="0" y="0"/>
                  </a:lnTo>
                  <a:lnTo>
                    <a:pt x="87" y="9"/>
                  </a:lnTo>
                  <a:lnTo>
                    <a:pt x="87" y="1040"/>
                  </a:lnTo>
                  <a:close/>
                </a:path>
              </a:pathLst>
            </a:cu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5" name="Freeform 90"/>
            <p:cNvSpPr>
              <a:spLocks/>
            </p:cNvSpPr>
            <p:nvPr/>
          </p:nvSpPr>
          <p:spPr bwMode="auto">
            <a:xfrm>
              <a:off x="4665" y="2371"/>
              <a:ext cx="1222" cy="1049"/>
            </a:xfrm>
            <a:custGeom>
              <a:avLst/>
              <a:gdLst>
                <a:gd name="T0" fmla="*/ 5 w 269"/>
                <a:gd name="T1" fmla="*/ 204 h 231"/>
                <a:gd name="T2" fmla="*/ 0 w 269"/>
                <a:gd name="T3" fmla="*/ 199 h 231"/>
                <a:gd name="T4" fmla="*/ 0 w 269"/>
                <a:gd name="T5" fmla="*/ 22 h 231"/>
                <a:gd name="T6" fmla="*/ 5 w 269"/>
                <a:gd name="T7" fmla="*/ 17 h 231"/>
                <a:gd name="T8" fmla="*/ 264 w 269"/>
                <a:gd name="T9" fmla="*/ 0 h 231"/>
                <a:gd name="T10" fmla="*/ 269 w 269"/>
                <a:gd name="T11" fmla="*/ 6 h 231"/>
                <a:gd name="T12" fmla="*/ 269 w 269"/>
                <a:gd name="T13" fmla="*/ 225 h 231"/>
                <a:gd name="T14" fmla="*/ 264 w 269"/>
                <a:gd name="T15" fmla="*/ 231 h 231"/>
                <a:gd name="T16" fmla="*/ 5 w 269"/>
                <a:gd name="T17" fmla="*/ 204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9" h="231">
                  <a:moveTo>
                    <a:pt x="5" y="204"/>
                  </a:moveTo>
                  <a:cubicBezTo>
                    <a:pt x="3" y="204"/>
                    <a:pt x="0" y="201"/>
                    <a:pt x="0" y="199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0"/>
                    <a:pt x="3" y="17"/>
                    <a:pt x="5" y="17"/>
                  </a:cubicBezTo>
                  <a:cubicBezTo>
                    <a:pt x="264" y="0"/>
                    <a:pt x="264" y="0"/>
                    <a:pt x="264" y="0"/>
                  </a:cubicBezTo>
                  <a:cubicBezTo>
                    <a:pt x="267" y="0"/>
                    <a:pt x="269" y="3"/>
                    <a:pt x="269" y="6"/>
                  </a:cubicBezTo>
                  <a:cubicBezTo>
                    <a:pt x="269" y="225"/>
                    <a:pt x="269" y="225"/>
                    <a:pt x="269" y="225"/>
                  </a:cubicBezTo>
                  <a:cubicBezTo>
                    <a:pt x="269" y="228"/>
                    <a:pt x="267" y="231"/>
                    <a:pt x="264" y="231"/>
                  </a:cubicBezTo>
                  <a:lnTo>
                    <a:pt x="5" y="204"/>
                  </a:lnTo>
                  <a:close/>
                </a:path>
              </a:pathLst>
            </a:custGeom>
            <a:solidFill>
              <a:srgbClr val="6821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6" name="Freeform 91"/>
            <p:cNvSpPr>
              <a:spLocks/>
            </p:cNvSpPr>
            <p:nvPr/>
          </p:nvSpPr>
          <p:spPr bwMode="auto">
            <a:xfrm>
              <a:off x="4706" y="2421"/>
              <a:ext cx="1136" cy="817"/>
            </a:xfrm>
            <a:custGeom>
              <a:avLst/>
              <a:gdLst>
                <a:gd name="T0" fmla="*/ 0 w 1136"/>
                <a:gd name="T1" fmla="*/ 722 h 817"/>
                <a:gd name="T2" fmla="*/ 1136 w 1136"/>
                <a:gd name="T3" fmla="*/ 817 h 817"/>
                <a:gd name="T4" fmla="*/ 1136 w 1136"/>
                <a:gd name="T5" fmla="*/ 0 h 817"/>
                <a:gd name="T6" fmla="*/ 0 w 1136"/>
                <a:gd name="T7" fmla="*/ 63 h 817"/>
                <a:gd name="T8" fmla="*/ 0 w 1136"/>
                <a:gd name="T9" fmla="*/ 722 h 8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6" h="817">
                  <a:moveTo>
                    <a:pt x="0" y="722"/>
                  </a:moveTo>
                  <a:lnTo>
                    <a:pt x="1136" y="817"/>
                  </a:lnTo>
                  <a:lnTo>
                    <a:pt x="1136" y="0"/>
                  </a:lnTo>
                  <a:lnTo>
                    <a:pt x="0" y="63"/>
                  </a:lnTo>
                  <a:lnTo>
                    <a:pt x="0" y="722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7" name="Freeform 92"/>
            <p:cNvSpPr>
              <a:spLocks/>
            </p:cNvSpPr>
            <p:nvPr/>
          </p:nvSpPr>
          <p:spPr bwMode="auto">
            <a:xfrm>
              <a:off x="2217" y="2929"/>
              <a:ext cx="59" cy="227"/>
            </a:xfrm>
            <a:custGeom>
              <a:avLst/>
              <a:gdLst>
                <a:gd name="T0" fmla="*/ 59 w 59"/>
                <a:gd name="T1" fmla="*/ 0 h 227"/>
                <a:gd name="T2" fmla="*/ 59 w 59"/>
                <a:gd name="T3" fmla="*/ 223 h 227"/>
                <a:gd name="T4" fmla="*/ 0 w 59"/>
                <a:gd name="T5" fmla="*/ 227 h 227"/>
                <a:gd name="T6" fmla="*/ 0 w 59"/>
                <a:gd name="T7" fmla="*/ 5 h 227"/>
                <a:gd name="T8" fmla="*/ 59 w 59"/>
                <a:gd name="T9" fmla="*/ 0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227">
                  <a:moveTo>
                    <a:pt x="59" y="0"/>
                  </a:moveTo>
                  <a:lnTo>
                    <a:pt x="59" y="223"/>
                  </a:lnTo>
                  <a:lnTo>
                    <a:pt x="0" y="227"/>
                  </a:lnTo>
                  <a:lnTo>
                    <a:pt x="0" y="5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007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8" name="Freeform 93"/>
            <p:cNvSpPr>
              <a:spLocks/>
            </p:cNvSpPr>
            <p:nvPr/>
          </p:nvSpPr>
          <p:spPr bwMode="auto">
            <a:xfrm>
              <a:off x="3039" y="2666"/>
              <a:ext cx="159" cy="73"/>
            </a:xfrm>
            <a:custGeom>
              <a:avLst/>
              <a:gdLst>
                <a:gd name="T0" fmla="*/ 33 w 35"/>
                <a:gd name="T1" fmla="*/ 0 h 16"/>
                <a:gd name="T2" fmla="*/ 34 w 35"/>
                <a:gd name="T3" fmla="*/ 4 h 16"/>
                <a:gd name="T4" fmla="*/ 35 w 35"/>
                <a:gd name="T5" fmla="*/ 8 h 16"/>
                <a:gd name="T6" fmla="*/ 35 w 35"/>
                <a:gd name="T7" fmla="*/ 12 h 16"/>
                <a:gd name="T8" fmla="*/ 35 w 35"/>
                <a:gd name="T9" fmla="*/ 16 h 16"/>
                <a:gd name="T10" fmla="*/ 0 w 35"/>
                <a:gd name="T11" fmla="*/ 16 h 16"/>
                <a:gd name="T12" fmla="*/ 33 w 35"/>
                <a:gd name="T13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16">
                  <a:moveTo>
                    <a:pt x="33" y="0"/>
                  </a:moveTo>
                  <a:cubicBezTo>
                    <a:pt x="33" y="1"/>
                    <a:pt x="34" y="3"/>
                    <a:pt x="34" y="4"/>
                  </a:cubicBezTo>
                  <a:cubicBezTo>
                    <a:pt x="34" y="5"/>
                    <a:pt x="35" y="7"/>
                    <a:pt x="35" y="8"/>
                  </a:cubicBezTo>
                  <a:cubicBezTo>
                    <a:pt x="35" y="9"/>
                    <a:pt x="35" y="11"/>
                    <a:pt x="35" y="12"/>
                  </a:cubicBezTo>
                  <a:cubicBezTo>
                    <a:pt x="35" y="13"/>
                    <a:pt x="35" y="15"/>
                    <a:pt x="35" y="16"/>
                  </a:cubicBezTo>
                  <a:cubicBezTo>
                    <a:pt x="0" y="16"/>
                    <a:pt x="0" y="16"/>
                    <a:pt x="0" y="16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rgbClr val="007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9" name="Freeform 94"/>
            <p:cNvSpPr>
              <a:spLocks/>
            </p:cNvSpPr>
            <p:nvPr/>
          </p:nvSpPr>
          <p:spPr bwMode="auto">
            <a:xfrm>
              <a:off x="3039" y="2593"/>
              <a:ext cx="150" cy="146"/>
            </a:xfrm>
            <a:custGeom>
              <a:avLst/>
              <a:gdLst>
                <a:gd name="T0" fmla="*/ 24 w 33"/>
                <a:gd name="T1" fmla="*/ 0 h 32"/>
                <a:gd name="T2" fmla="*/ 27 w 33"/>
                <a:gd name="T3" fmla="*/ 4 h 32"/>
                <a:gd name="T4" fmla="*/ 29 w 33"/>
                <a:gd name="T5" fmla="*/ 8 h 32"/>
                <a:gd name="T6" fmla="*/ 31 w 33"/>
                <a:gd name="T7" fmla="*/ 12 h 32"/>
                <a:gd name="T8" fmla="*/ 33 w 33"/>
                <a:gd name="T9" fmla="*/ 16 h 32"/>
                <a:gd name="T10" fmla="*/ 0 w 33"/>
                <a:gd name="T11" fmla="*/ 32 h 32"/>
                <a:gd name="T12" fmla="*/ 24 w 33"/>
                <a:gd name="T13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" h="32">
                  <a:moveTo>
                    <a:pt x="24" y="0"/>
                  </a:moveTo>
                  <a:cubicBezTo>
                    <a:pt x="25" y="1"/>
                    <a:pt x="26" y="3"/>
                    <a:pt x="27" y="4"/>
                  </a:cubicBezTo>
                  <a:cubicBezTo>
                    <a:pt x="28" y="5"/>
                    <a:pt x="29" y="6"/>
                    <a:pt x="29" y="8"/>
                  </a:cubicBezTo>
                  <a:cubicBezTo>
                    <a:pt x="30" y="9"/>
                    <a:pt x="31" y="10"/>
                    <a:pt x="31" y="12"/>
                  </a:cubicBezTo>
                  <a:cubicBezTo>
                    <a:pt x="32" y="13"/>
                    <a:pt x="32" y="15"/>
                    <a:pt x="33" y="16"/>
                  </a:cubicBezTo>
                  <a:cubicBezTo>
                    <a:pt x="0" y="32"/>
                    <a:pt x="0" y="32"/>
                    <a:pt x="0" y="32"/>
                  </a:cubicBezTo>
                  <a:lnTo>
                    <a:pt x="24" y="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0" name="Freeform 95"/>
            <p:cNvSpPr>
              <a:spLocks/>
            </p:cNvSpPr>
            <p:nvPr/>
          </p:nvSpPr>
          <p:spPr bwMode="auto">
            <a:xfrm>
              <a:off x="2962" y="2739"/>
              <a:ext cx="236" cy="199"/>
            </a:xfrm>
            <a:custGeom>
              <a:avLst/>
              <a:gdLst>
                <a:gd name="T0" fmla="*/ 17 w 52"/>
                <a:gd name="T1" fmla="*/ 0 h 44"/>
                <a:gd name="T2" fmla="*/ 52 w 52"/>
                <a:gd name="T3" fmla="*/ 0 h 44"/>
                <a:gd name="T4" fmla="*/ 50 w 52"/>
                <a:gd name="T5" fmla="*/ 17 h 44"/>
                <a:gd name="T6" fmla="*/ 42 w 52"/>
                <a:gd name="T7" fmla="*/ 30 h 44"/>
                <a:gd name="T8" fmla="*/ 31 w 52"/>
                <a:gd name="T9" fmla="*/ 40 h 44"/>
                <a:gd name="T10" fmla="*/ 17 w 52"/>
                <a:gd name="T11" fmla="*/ 44 h 44"/>
                <a:gd name="T12" fmla="*/ 12 w 52"/>
                <a:gd name="T13" fmla="*/ 44 h 44"/>
                <a:gd name="T14" fmla="*/ 8 w 52"/>
                <a:gd name="T15" fmla="*/ 43 h 44"/>
                <a:gd name="T16" fmla="*/ 4 w 52"/>
                <a:gd name="T17" fmla="*/ 41 h 44"/>
                <a:gd name="T18" fmla="*/ 0 w 52"/>
                <a:gd name="T19" fmla="*/ 39 h 44"/>
                <a:gd name="T20" fmla="*/ 17 w 52"/>
                <a:gd name="T21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2" h="44">
                  <a:moveTo>
                    <a:pt x="17" y="0"/>
                  </a:moveTo>
                  <a:cubicBezTo>
                    <a:pt x="52" y="0"/>
                    <a:pt x="52" y="0"/>
                    <a:pt x="52" y="0"/>
                  </a:cubicBezTo>
                  <a:cubicBezTo>
                    <a:pt x="52" y="6"/>
                    <a:pt x="52" y="12"/>
                    <a:pt x="50" y="17"/>
                  </a:cubicBezTo>
                  <a:cubicBezTo>
                    <a:pt x="48" y="22"/>
                    <a:pt x="46" y="26"/>
                    <a:pt x="42" y="30"/>
                  </a:cubicBezTo>
                  <a:cubicBezTo>
                    <a:pt x="39" y="34"/>
                    <a:pt x="35" y="38"/>
                    <a:pt x="31" y="40"/>
                  </a:cubicBezTo>
                  <a:cubicBezTo>
                    <a:pt x="27" y="42"/>
                    <a:pt x="22" y="44"/>
                    <a:pt x="17" y="44"/>
                  </a:cubicBezTo>
                  <a:cubicBezTo>
                    <a:pt x="15" y="44"/>
                    <a:pt x="14" y="44"/>
                    <a:pt x="12" y="44"/>
                  </a:cubicBezTo>
                  <a:cubicBezTo>
                    <a:pt x="11" y="43"/>
                    <a:pt x="9" y="43"/>
                    <a:pt x="8" y="43"/>
                  </a:cubicBezTo>
                  <a:cubicBezTo>
                    <a:pt x="6" y="42"/>
                    <a:pt x="5" y="42"/>
                    <a:pt x="4" y="41"/>
                  </a:cubicBezTo>
                  <a:cubicBezTo>
                    <a:pt x="2" y="41"/>
                    <a:pt x="1" y="40"/>
                    <a:pt x="0" y="39"/>
                  </a:cubicBezTo>
                  <a:lnTo>
                    <a:pt x="17" y="0"/>
                  </a:lnTo>
                  <a:close/>
                </a:path>
              </a:pathLst>
            </a:custGeom>
            <a:solidFill>
              <a:srgbClr val="00BC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1" name="Freeform 96"/>
            <p:cNvSpPr>
              <a:spLocks/>
            </p:cNvSpPr>
            <p:nvPr/>
          </p:nvSpPr>
          <p:spPr bwMode="auto">
            <a:xfrm>
              <a:off x="3039" y="2739"/>
              <a:ext cx="159" cy="199"/>
            </a:xfrm>
            <a:custGeom>
              <a:avLst/>
              <a:gdLst>
                <a:gd name="T0" fmla="*/ 35 w 35"/>
                <a:gd name="T1" fmla="*/ 0 h 44"/>
                <a:gd name="T2" fmla="*/ 33 w 35"/>
                <a:gd name="T3" fmla="*/ 17 h 44"/>
                <a:gd name="T4" fmla="*/ 25 w 35"/>
                <a:gd name="T5" fmla="*/ 30 h 44"/>
                <a:gd name="T6" fmla="*/ 14 w 35"/>
                <a:gd name="T7" fmla="*/ 40 h 44"/>
                <a:gd name="T8" fmla="*/ 0 w 35"/>
                <a:gd name="T9" fmla="*/ 44 h 44"/>
                <a:gd name="T10" fmla="*/ 14 w 35"/>
                <a:gd name="T11" fmla="*/ 40 h 44"/>
                <a:gd name="T12" fmla="*/ 25 w 35"/>
                <a:gd name="T13" fmla="*/ 30 h 44"/>
                <a:gd name="T14" fmla="*/ 33 w 35"/>
                <a:gd name="T15" fmla="*/ 17 h 44"/>
                <a:gd name="T16" fmla="*/ 35 w 35"/>
                <a:gd name="T17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" h="44">
                  <a:moveTo>
                    <a:pt x="35" y="0"/>
                  </a:moveTo>
                  <a:cubicBezTo>
                    <a:pt x="35" y="6"/>
                    <a:pt x="35" y="12"/>
                    <a:pt x="33" y="17"/>
                  </a:cubicBezTo>
                  <a:cubicBezTo>
                    <a:pt x="31" y="22"/>
                    <a:pt x="29" y="26"/>
                    <a:pt x="25" y="30"/>
                  </a:cubicBezTo>
                  <a:cubicBezTo>
                    <a:pt x="22" y="34"/>
                    <a:pt x="18" y="38"/>
                    <a:pt x="14" y="40"/>
                  </a:cubicBezTo>
                  <a:cubicBezTo>
                    <a:pt x="10" y="42"/>
                    <a:pt x="5" y="44"/>
                    <a:pt x="0" y="44"/>
                  </a:cubicBezTo>
                  <a:cubicBezTo>
                    <a:pt x="5" y="44"/>
                    <a:pt x="10" y="42"/>
                    <a:pt x="14" y="40"/>
                  </a:cubicBezTo>
                  <a:cubicBezTo>
                    <a:pt x="18" y="38"/>
                    <a:pt x="22" y="34"/>
                    <a:pt x="25" y="30"/>
                  </a:cubicBezTo>
                  <a:cubicBezTo>
                    <a:pt x="29" y="26"/>
                    <a:pt x="31" y="22"/>
                    <a:pt x="33" y="17"/>
                  </a:cubicBezTo>
                  <a:cubicBezTo>
                    <a:pt x="35" y="12"/>
                    <a:pt x="35" y="6"/>
                    <a:pt x="35" y="0"/>
                  </a:cubicBezTo>
                  <a:close/>
                </a:path>
              </a:pathLst>
            </a:custGeom>
            <a:solidFill>
              <a:srgbClr val="00BC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2" name="Freeform 97"/>
            <p:cNvSpPr>
              <a:spLocks/>
            </p:cNvSpPr>
            <p:nvPr/>
          </p:nvSpPr>
          <p:spPr bwMode="auto">
            <a:xfrm>
              <a:off x="3039" y="2534"/>
              <a:ext cx="109" cy="59"/>
            </a:xfrm>
            <a:custGeom>
              <a:avLst/>
              <a:gdLst>
                <a:gd name="T0" fmla="*/ 0 w 24"/>
                <a:gd name="T1" fmla="*/ 0 h 13"/>
                <a:gd name="T2" fmla="*/ 7 w 24"/>
                <a:gd name="T3" fmla="*/ 2 h 13"/>
                <a:gd name="T4" fmla="*/ 13 w 24"/>
                <a:gd name="T5" fmla="*/ 4 h 13"/>
                <a:gd name="T6" fmla="*/ 19 w 24"/>
                <a:gd name="T7" fmla="*/ 8 h 13"/>
                <a:gd name="T8" fmla="*/ 24 w 24"/>
                <a:gd name="T9" fmla="*/ 13 h 13"/>
                <a:gd name="T10" fmla="*/ 19 w 24"/>
                <a:gd name="T11" fmla="*/ 8 h 13"/>
                <a:gd name="T12" fmla="*/ 13 w 24"/>
                <a:gd name="T13" fmla="*/ 4 h 13"/>
                <a:gd name="T14" fmla="*/ 7 w 24"/>
                <a:gd name="T15" fmla="*/ 2 h 13"/>
                <a:gd name="T16" fmla="*/ 0 w 24"/>
                <a:gd name="T1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13">
                  <a:moveTo>
                    <a:pt x="0" y="0"/>
                  </a:moveTo>
                  <a:cubicBezTo>
                    <a:pt x="2" y="0"/>
                    <a:pt x="5" y="1"/>
                    <a:pt x="7" y="2"/>
                  </a:cubicBezTo>
                  <a:cubicBezTo>
                    <a:pt x="9" y="2"/>
                    <a:pt x="11" y="3"/>
                    <a:pt x="13" y="4"/>
                  </a:cubicBezTo>
                  <a:cubicBezTo>
                    <a:pt x="15" y="5"/>
                    <a:pt x="17" y="7"/>
                    <a:pt x="19" y="8"/>
                  </a:cubicBezTo>
                  <a:cubicBezTo>
                    <a:pt x="21" y="10"/>
                    <a:pt x="23" y="11"/>
                    <a:pt x="24" y="13"/>
                  </a:cubicBezTo>
                  <a:cubicBezTo>
                    <a:pt x="23" y="11"/>
                    <a:pt x="21" y="10"/>
                    <a:pt x="19" y="8"/>
                  </a:cubicBezTo>
                  <a:cubicBezTo>
                    <a:pt x="17" y="7"/>
                    <a:pt x="15" y="5"/>
                    <a:pt x="13" y="4"/>
                  </a:cubicBezTo>
                  <a:cubicBezTo>
                    <a:pt x="11" y="3"/>
                    <a:pt x="9" y="2"/>
                    <a:pt x="7" y="2"/>
                  </a:cubicBezTo>
                  <a:cubicBezTo>
                    <a:pt x="5" y="1"/>
                    <a:pt x="2" y="0"/>
                    <a:pt x="0" y="0"/>
                  </a:cubicBezTo>
                  <a:close/>
                </a:path>
              </a:pathLst>
            </a:custGeom>
            <a:solidFill>
              <a:srgbClr val="6821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3" name="Freeform 98"/>
            <p:cNvSpPr>
              <a:spLocks/>
            </p:cNvSpPr>
            <p:nvPr/>
          </p:nvSpPr>
          <p:spPr bwMode="auto">
            <a:xfrm>
              <a:off x="2967" y="2534"/>
              <a:ext cx="181" cy="205"/>
            </a:xfrm>
            <a:custGeom>
              <a:avLst/>
              <a:gdLst>
                <a:gd name="T0" fmla="*/ 16 w 40"/>
                <a:gd name="T1" fmla="*/ 0 h 45"/>
                <a:gd name="T2" fmla="*/ 23 w 40"/>
                <a:gd name="T3" fmla="*/ 2 h 45"/>
                <a:gd name="T4" fmla="*/ 29 w 40"/>
                <a:gd name="T5" fmla="*/ 4 h 45"/>
                <a:gd name="T6" fmla="*/ 35 w 40"/>
                <a:gd name="T7" fmla="*/ 8 h 45"/>
                <a:gd name="T8" fmla="*/ 40 w 40"/>
                <a:gd name="T9" fmla="*/ 13 h 45"/>
                <a:gd name="T10" fmla="*/ 16 w 40"/>
                <a:gd name="T11" fmla="*/ 45 h 45"/>
                <a:gd name="T12" fmla="*/ 0 w 40"/>
                <a:gd name="T13" fmla="*/ 3 h 45"/>
                <a:gd name="T14" fmla="*/ 3 w 40"/>
                <a:gd name="T15" fmla="*/ 2 h 45"/>
                <a:gd name="T16" fmla="*/ 8 w 40"/>
                <a:gd name="T17" fmla="*/ 1 h 45"/>
                <a:gd name="T18" fmla="*/ 12 w 40"/>
                <a:gd name="T19" fmla="*/ 0 h 45"/>
                <a:gd name="T20" fmla="*/ 16 w 40"/>
                <a:gd name="T21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" h="45">
                  <a:moveTo>
                    <a:pt x="16" y="0"/>
                  </a:moveTo>
                  <a:cubicBezTo>
                    <a:pt x="18" y="0"/>
                    <a:pt x="21" y="1"/>
                    <a:pt x="23" y="2"/>
                  </a:cubicBezTo>
                  <a:cubicBezTo>
                    <a:pt x="25" y="2"/>
                    <a:pt x="27" y="3"/>
                    <a:pt x="29" y="4"/>
                  </a:cubicBezTo>
                  <a:cubicBezTo>
                    <a:pt x="31" y="5"/>
                    <a:pt x="33" y="7"/>
                    <a:pt x="35" y="8"/>
                  </a:cubicBezTo>
                  <a:cubicBezTo>
                    <a:pt x="37" y="10"/>
                    <a:pt x="39" y="11"/>
                    <a:pt x="40" y="13"/>
                  </a:cubicBezTo>
                  <a:cubicBezTo>
                    <a:pt x="16" y="45"/>
                    <a:pt x="16" y="45"/>
                    <a:pt x="16" y="45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1" y="3"/>
                    <a:pt x="2" y="2"/>
                    <a:pt x="3" y="2"/>
                  </a:cubicBezTo>
                  <a:cubicBezTo>
                    <a:pt x="5" y="1"/>
                    <a:pt x="6" y="1"/>
                    <a:pt x="8" y="1"/>
                  </a:cubicBezTo>
                  <a:cubicBezTo>
                    <a:pt x="9" y="0"/>
                    <a:pt x="10" y="0"/>
                    <a:pt x="12" y="0"/>
                  </a:cubicBezTo>
                  <a:cubicBezTo>
                    <a:pt x="13" y="0"/>
                    <a:pt x="14" y="0"/>
                    <a:pt x="16" y="0"/>
                  </a:cubicBezTo>
                  <a:close/>
                </a:path>
              </a:pathLst>
            </a:custGeom>
            <a:solidFill>
              <a:srgbClr val="6821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4" name="Freeform 99"/>
            <p:cNvSpPr>
              <a:spLocks/>
            </p:cNvSpPr>
            <p:nvPr/>
          </p:nvSpPr>
          <p:spPr bwMode="auto">
            <a:xfrm>
              <a:off x="2912" y="2739"/>
              <a:ext cx="127" cy="177"/>
            </a:xfrm>
            <a:custGeom>
              <a:avLst/>
              <a:gdLst>
                <a:gd name="T0" fmla="*/ 28 w 28"/>
                <a:gd name="T1" fmla="*/ 0 h 39"/>
                <a:gd name="T2" fmla="*/ 11 w 28"/>
                <a:gd name="T3" fmla="*/ 39 h 39"/>
                <a:gd name="T4" fmla="*/ 8 w 28"/>
                <a:gd name="T5" fmla="*/ 38 h 39"/>
                <a:gd name="T6" fmla="*/ 5 w 28"/>
                <a:gd name="T7" fmla="*/ 36 h 39"/>
                <a:gd name="T8" fmla="*/ 3 w 28"/>
                <a:gd name="T9" fmla="*/ 34 h 39"/>
                <a:gd name="T10" fmla="*/ 0 w 28"/>
                <a:gd name="T11" fmla="*/ 31 h 39"/>
                <a:gd name="T12" fmla="*/ 28 w 28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39">
                  <a:moveTo>
                    <a:pt x="28" y="0"/>
                  </a:moveTo>
                  <a:cubicBezTo>
                    <a:pt x="11" y="39"/>
                    <a:pt x="11" y="39"/>
                    <a:pt x="11" y="39"/>
                  </a:cubicBezTo>
                  <a:cubicBezTo>
                    <a:pt x="10" y="39"/>
                    <a:pt x="9" y="38"/>
                    <a:pt x="8" y="38"/>
                  </a:cubicBezTo>
                  <a:cubicBezTo>
                    <a:pt x="7" y="37"/>
                    <a:pt x="6" y="36"/>
                    <a:pt x="5" y="36"/>
                  </a:cubicBezTo>
                  <a:cubicBezTo>
                    <a:pt x="4" y="35"/>
                    <a:pt x="3" y="34"/>
                    <a:pt x="3" y="34"/>
                  </a:cubicBezTo>
                  <a:cubicBezTo>
                    <a:pt x="2" y="33"/>
                    <a:pt x="1" y="32"/>
                    <a:pt x="0" y="31"/>
                  </a:cubicBezTo>
                  <a:lnTo>
                    <a:pt x="28" y="0"/>
                  </a:lnTo>
                  <a:close/>
                </a:path>
              </a:pathLst>
            </a:custGeom>
            <a:solidFill>
              <a:srgbClr val="007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5" name="Freeform 100"/>
            <p:cNvSpPr>
              <a:spLocks/>
            </p:cNvSpPr>
            <p:nvPr/>
          </p:nvSpPr>
          <p:spPr bwMode="auto">
            <a:xfrm>
              <a:off x="2876" y="3066"/>
              <a:ext cx="41" cy="36"/>
            </a:xfrm>
            <a:custGeom>
              <a:avLst/>
              <a:gdLst>
                <a:gd name="T0" fmla="*/ 41 w 41"/>
                <a:gd name="T1" fmla="*/ 0 h 36"/>
                <a:gd name="T2" fmla="*/ 41 w 41"/>
                <a:gd name="T3" fmla="*/ 31 h 36"/>
                <a:gd name="T4" fmla="*/ 0 w 41"/>
                <a:gd name="T5" fmla="*/ 36 h 36"/>
                <a:gd name="T6" fmla="*/ 0 w 41"/>
                <a:gd name="T7" fmla="*/ 4 h 36"/>
                <a:gd name="T8" fmla="*/ 41 w 41"/>
                <a:gd name="T9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36">
                  <a:moveTo>
                    <a:pt x="41" y="0"/>
                  </a:moveTo>
                  <a:lnTo>
                    <a:pt x="41" y="31"/>
                  </a:lnTo>
                  <a:lnTo>
                    <a:pt x="0" y="36"/>
                  </a:lnTo>
                  <a:lnTo>
                    <a:pt x="0" y="4"/>
                  </a:lnTo>
                  <a:lnTo>
                    <a:pt x="41" y="0"/>
                  </a:lnTo>
                  <a:close/>
                </a:path>
              </a:pathLst>
            </a:custGeom>
            <a:solidFill>
              <a:srgbClr val="007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6" name="Freeform 101"/>
            <p:cNvSpPr>
              <a:spLocks/>
            </p:cNvSpPr>
            <p:nvPr/>
          </p:nvSpPr>
          <p:spPr bwMode="auto">
            <a:xfrm>
              <a:off x="2862" y="2548"/>
              <a:ext cx="177" cy="331"/>
            </a:xfrm>
            <a:custGeom>
              <a:avLst/>
              <a:gdLst>
                <a:gd name="T0" fmla="*/ 23 w 39"/>
                <a:gd name="T1" fmla="*/ 0 h 73"/>
                <a:gd name="T2" fmla="*/ 39 w 39"/>
                <a:gd name="T3" fmla="*/ 42 h 73"/>
                <a:gd name="T4" fmla="*/ 11 w 39"/>
                <a:gd name="T5" fmla="*/ 73 h 73"/>
                <a:gd name="T6" fmla="*/ 6 w 39"/>
                <a:gd name="T7" fmla="*/ 66 h 73"/>
                <a:gd name="T8" fmla="*/ 3 w 39"/>
                <a:gd name="T9" fmla="*/ 59 h 73"/>
                <a:gd name="T10" fmla="*/ 0 w 39"/>
                <a:gd name="T11" fmla="*/ 50 h 73"/>
                <a:gd name="T12" fmla="*/ 0 w 39"/>
                <a:gd name="T13" fmla="*/ 41 h 73"/>
                <a:gd name="T14" fmla="*/ 1 w 39"/>
                <a:gd name="T15" fmla="*/ 27 h 73"/>
                <a:gd name="T16" fmla="*/ 6 w 39"/>
                <a:gd name="T17" fmla="*/ 16 h 73"/>
                <a:gd name="T18" fmla="*/ 13 w 39"/>
                <a:gd name="T19" fmla="*/ 7 h 73"/>
                <a:gd name="T20" fmla="*/ 23 w 39"/>
                <a:gd name="T21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9" h="73">
                  <a:moveTo>
                    <a:pt x="23" y="0"/>
                  </a:moveTo>
                  <a:cubicBezTo>
                    <a:pt x="39" y="42"/>
                    <a:pt x="39" y="42"/>
                    <a:pt x="39" y="42"/>
                  </a:cubicBezTo>
                  <a:cubicBezTo>
                    <a:pt x="11" y="73"/>
                    <a:pt x="11" y="73"/>
                    <a:pt x="11" y="73"/>
                  </a:cubicBezTo>
                  <a:cubicBezTo>
                    <a:pt x="9" y="71"/>
                    <a:pt x="8" y="69"/>
                    <a:pt x="6" y="66"/>
                  </a:cubicBezTo>
                  <a:cubicBezTo>
                    <a:pt x="5" y="64"/>
                    <a:pt x="4" y="61"/>
                    <a:pt x="3" y="59"/>
                  </a:cubicBezTo>
                  <a:cubicBezTo>
                    <a:pt x="2" y="56"/>
                    <a:pt x="1" y="53"/>
                    <a:pt x="0" y="50"/>
                  </a:cubicBezTo>
                  <a:cubicBezTo>
                    <a:pt x="0" y="47"/>
                    <a:pt x="0" y="44"/>
                    <a:pt x="0" y="41"/>
                  </a:cubicBezTo>
                  <a:cubicBezTo>
                    <a:pt x="0" y="36"/>
                    <a:pt x="0" y="32"/>
                    <a:pt x="1" y="27"/>
                  </a:cubicBezTo>
                  <a:cubicBezTo>
                    <a:pt x="2" y="23"/>
                    <a:pt x="4" y="19"/>
                    <a:pt x="6" y="16"/>
                  </a:cubicBezTo>
                  <a:cubicBezTo>
                    <a:pt x="8" y="12"/>
                    <a:pt x="11" y="9"/>
                    <a:pt x="13" y="7"/>
                  </a:cubicBezTo>
                  <a:cubicBezTo>
                    <a:pt x="16" y="4"/>
                    <a:pt x="19" y="2"/>
                    <a:pt x="23" y="0"/>
                  </a:cubicBezTo>
                  <a:close/>
                </a:path>
              </a:pathLst>
            </a:custGeom>
            <a:solidFill>
              <a:srgbClr val="4423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7" name="Freeform 102"/>
            <p:cNvSpPr>
              <a:spLocks/>
            </p:cNvSpPr>
            <p:nvPr/>
          </p:nvSpPr>
          <p:spPr bwMode="auto">
            <a:xfrm>
              <a:off x="2812" y="2979"/>
              <a:ext cx="46" cy="128"/>
            </a:xfrm>
            <a:custGeom>
              <a:avLst/>
              <a:gdLst>
                <a:gd name="T0" fmla="*/ 46 w 46"/>
                <a:gd name="T1" fmla="*/ 0 h 128"/>
                <a:gd name="T2" fmla="*/ 46 w 46"/>
                <a:gd name="T3" fmla="*/ 123 h 128"/>
                <a:gd name="T4" fmla="*/ 0 w 46"/>
                <a:gd name="T5" fmla="*/ 128 h 128"/>
                <a:gd name="T6" fmla="*/ 0 w 46"/>
                <a:gd name="T7" fmla="*/ 5 h 128"/>
                <a:gd name="T8" fmla="*/ 46 w 46"/>
                <a:gd name="T9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128">
                  <a:moveTo>
                    <a:pt x="46" y="0"/>
                  </a:moveTo>
                  <a:lnTo>
                    <a:pt x="46" y="123"/>
                  </a:lnTo>
                  <a:lnTo>
                    <a:pt x="0" y="128"/>
                  </a:lnTo>
                  <a:lnTo>
                    <a:pt x="0" y="5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9B4F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8" name="Freeform 103"/>
            <p:cNvSpPr>
              <a:spLocks/>
            </p:cNvSpPr>
            <p:nvPr/>
          </p:nvSpPr>
          <p:spPr bwMode="auto">
            <a:xfrm>
              <a:off x="2749" y="3043"/>
              <a:ext cx="45" cy="68"/>
            </a:xfrm>
            <a:custGeom>
              <a:avLst/>
              <a:gdLst>
                <a:gd name="T0" fmla="*/ 45 w 45"/>
                <a:gd name="T1" fmla="*/ 0 h 68"/>
                <a:gd name="T2" fmla="*/ 45 w 45"/>
                <a:gd name="T3" fmla="*/ 64 h 68"/>
                <a:gd name="T4" fmla="*/ 0 w 45"/>
                <a:gd name="T5" fmla="*/ 68 h 68"/>
                <a:gd name="T6" fmla="*/ 0 w 45"/>
                <a:gd name="T7" fmla="*/ 4 h 68"/>
                <a:gd name="T8" fmla="*/ 45 w 45"/>
                <a:gd name="T9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8">
                  <a:moveTo>
                    <a:pt x="45" y="0"/>
                  </a:moveTo>
                  <a:lnTo>
                    <a:pt x="45" y="64"/>
                  </a:lnTo>
                  <a:lnTo>
                    <a:pt x="0" y="68"/>
                  </a:lnTo>
                  <a:lnTo>
                    <a:pt x="0" y="4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007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9" name="Rectangle 104"/>
            <p:cNvSpPr>
              <a:spLocks noChangeArrowheads="1"/>
            </p:cNvSpPr>
            <p:nvPr/>
          </p:nvSpPr>
          <p:spPr bwMode="auto">
            <a:xfrm>
              <a:off x="2681" y="2870"/>
              <a:ext cx="45" cy="246"/>
            </a:xfrm>
            <a:prstGeom prst="rect">
              <a:avLst/>
            </a:prstGeom>
            <a:solidFill>
              <a:srgbClr val="6821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0" name="Freeform 105"/>
            <p:cNvSpPr>
              <a:spLocks/>
            </p:cNvSpPr>
            <p:nvPr/>
          </p:nvSpPr>
          <p:spPr bwMode="auto">
            <a:xfrm>
              <a:off x="2613" y="3016"/>
              <a:ext cx="45" cy="109"/>
            </a:xfrm>
            <a:custGeom>
              <a:avLst/>
              <a:gdLst>
                <a:gd name="T0" fmla="*/ 45 w 45"/>
                <a:gd name="T1" fmla="*/ 0 h 109"/>
                <a:gd name="T2" fmla="*/ 45 w 45"/>
                <a:gd name="T3" fmla="*/ 104 h 109"/>
                <a:gd name="T4" fmla="*/ 0 w 45"/>
                <a:gd name="T5" fmla="*/ 109 h 109"/>
                <a:gd name="T6" fmla="*/ 0 w 45"/>
                <a:gd name="T7" fmla="*/ 4 h 109"/>
                <a:gd name="T8" fmla="*/ 45 w 45"/>
                <a:gd name="T9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109">
                  <a:moveTo>
                    <a:pt x="45" y="0"/>
                  </a:moveTo>
                  <a:lnTo>
                    <a:pt x="45" y="104"/>
                  </a:lnTo>
                  <a:lnTo>
                    <a:pt x="0" y="109"/>
                  </a:lnTo>
                  <a:lnTo>
                    <a:pt x="0" y="4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1" name="Freeform 106"/>
            <p:cNvSpPr>
              <a:spLocks/>
            </p:cNvSpPr>
            <p:nvPr/>
          </p:nvSpPr>
          <p:spPr bwMode="auto">
            <a:xfrm>
              <a:off x="2540" y="3061"/>
              <a:ext cx="50" cy="68"/>
            </a:xfrm>
            <a:custGeom>
              <a:avLst/>
              <a:gdLst>
                <a:gd name="T0" fmla="*/ 50 w 50"/>
                <a:gd name="T1" fmla="*/ 0 h 68"/>
                <a:gd name="T2" fmla="*/ 50 w 50"/>
                <a:gd name="T3" fmla="*/ 64 h 68"/>
                <a:gd name="T4" fmla="*/ 0 w 50"/>
                <a:gd name="T5" fmla="*/ 68 h 68"/>
                <a:gd name="T6" fmla="*/ 0 w 50"/>
                <a:gd name="T7" fmla="*/ 0 h 68"/>
                <a:gd name="T8" fmla="*/ 50 w 50"/>
                <a:gd name="T9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68">
                  <a:moveTo>
                    <a:pt x="50" y="0"/>
                  </a:moveTo>
                  <a:lnTo>
                    <a:pt x="50" y="64"/>
                  </a:lnTo>
                  <a:lnTo>
                    <a:pt x="0" y="68"/>
                  </a:lnTo>
                  <a:lnTo>
                    <a:pt x="0" y="0"/>
                  </a:lnTo>
                  <a:lnTo>
                    <a:pt x="50" y="0"/>
                  </a:lnTo>
                  <a:close/>
                </a:path>
              </a:pathLst>
            </a:custGeom>
            <a:solidFill>
              <a:srgbClr val="6821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2" name="Freeform 107"/>
            <p:cNvSpPr>
              <a:spLocks/>
            </p:cNvSpPr>
            <p:nvPr/>
          </p:nvSpPr>
          <p:spPr bwMode="auto">
            <a:xfrm>
              <a:off x="2463" y="2870"/>
              <a:ext cx="50" cy="264"/>
            </a:xfrm>
            <a:custGeom>
              <a:avLst/>
              <a:gdLst>
                <a:gd name="T0" fmla="*/ 50 w 50"/>
                <a:gd name="T1" fmla="*/ 0 h 264"/>
                <a:gd name="T2" fmla="*/ 50 w 50"/>
                <a:gd name="T3" fmla="*/ 259 h 264"/>
                <a:gd name="T4" fmla="*/ 0 w 50"/>
                <a:gd name="T5" fmla="*/ 264 h 264"/>
                <a:gd name="T6" fmla="*/ 0 w 50"/>
                <a:gd name="T7" fmla="*/ 0 h 264"/>
                <a:gd name="T8" fmla="*/ 50 w 50"/>
                <a:gd name="T9" fmla="*/ 0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264">
                  <a:moveTo>
                    <a:pt x="50" y="0"/>
                  </a:moveTo>
                  <a:lnTo>
                    <a:pt x="50" y="259"/>
                  </a:lnTo>
                  <a:lnTo>
                    <a:pt x="0" y="264"/>
                  </a:lnTo>
                  <a:lnTo>
                    <a:pt x="0" y="0"/>
                  </a:lnTo>
                  <a:lnTo>
                    <a:pt x="50" y="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3" name="Freeform 108"/>
            <p:cNvSpPr>
              <a:spLocks/>
            </p:cNvSpPr>
            <p:nvPr/>
          </p:nvSpPr>
          <p:spPr bwMode="auto">
            <a:xfrm>
              <a:off x="2304" y="2625"/>
              <a:ext cx="54" cy="522"/>
            </a:xfrm>
            <a:custGeom>
              <a:avLst/>
              <a:gdLst>
                <a:gd name="T0" fmla="*/ 54 w 54"/>
                <a:gd name="T1" fmla="*/ 5 h 522"/>
                <a:gd name="T2" fmla="*/ 54 w 54"/>
                <a:gd name="T3" fmla="*/ 518 h 522"/>
                <a:gd name="T4" fmla="*/ 0 w 54"/>
                <a:gd name="T5" fmla="*/ 522 h 522"/>
                <a:gd name="T6" fmla="*/ 0 w 54"/>
                <a:gd name="T7" fmla="*/ 0 h 522"/>
                <a:gd name="T8" fmla="*/ 54 w 54"/>
                <a:gd name="T9" fmla="*/ 5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522">
                  <a:moveTo>
                    <a:pt x="54" y="5"/>
                  </a:moveTo>
                  <a:lnTo>
                    <a:pt x="54" y="518"/>
                  </a:lnTo>
                  <a:lnTo>
                    <a:pt x="0" y="522"/>
                  </a:lnTo>
                  <a:lnTo>
                    <a:pt x="0" y="0"/>
                  </a:lnTo>
                  <a:lnTo>
                    <a:pt x="54" y="5"/>
                  </a:lnTo>
                  <a:close/>
                </a:path>
              </a:pathLst>
            </a:custGeom>
            <a:solidFill>
              <a:srgbClr val="6821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4" name="Freeform 109"/>
            <p:cNvSpPr>
              <a:spLocks/>
            </p:cNvSpPr>
            <p:nvPr/>
          </p:nvSpPr>
          <p:spPr bwMode="auto">
            <a:xfrm>
              <a:off x="2385" y="3002"/>
              <a:ext cx="55" cy="141"/>
            </a:xfrm>
            <a:custGeom>
              <a:avLst/>
              <a:gdLst>
                <a:gd name="T0" fmla="*/ 55 w 55"/>
                <a:gd name="T1" fmla="*/ 0 h 141"/>
                <a:gd name="T2" fmla="*/ 55 w 55"/>
                <a:gd name="T3" fmla="*/ 136 h 141"/>
                <a:gd name="T4" fmla="*/ 0 w 55"/>
                <a:gd name="T5" fmla="*/ 141 h 141"/>
                <a:gd name="T6" fmla="*/ 0 w 55"/>
                <a:gd name="T7" fmla="*/ 0 h 141"/>
                <a:gd name="T8" fmla="*/ 55 w 55"/>
                <a:gd name="T9" fmla="*/ 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" h="141">
                  <a:moveTo>
                    <a:pt x="55" y="0"/>
                  </a:moveTo>
                  <a:lnTo>
                    <a:pt x="55" y="136"/>
                  </a:lnTo>
                  <a:lnTo>
                    <a:pt x="0" y="141"/>
                  </a:lnTo>
                  <a:lnTo>
                    <a:pt x="0" y="0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rgbClr val="00BC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5" name="Freeform 110"/>
            <p:cNvSpPr>
              <a:spLocks/>
            </p:cNvSpPr>
            <p:nvPr/>
          </p:nvSpPr>
          <p:spPr bwMode="auto">
            <a:xfrm>
              <a:off x="4847" y="1971"/>
              <a:ext cx="59" cy="223"/>
            </a:xfrm>
            <a:custGeom>
              <a:avLst/>
              <a:gdLst>
                <a:gd name="T0" fmla="*/ 55 w 59"/>
                <a:gd name="T1" fmla="*/ 0 h 223"/>
                <a:gd name="T2" fmla="*/ 59 w 59"/>
                <a:gd name="T3" fmla="*/ 218 h 223"/>
                <a:gd name="T4" fmla="*/ 5 w 59"/>
                <a:gd name="T5" fmla="*/ 223 h 223"/>
                <a:gd name="T6" fmla="*/ 0 w 59"/>
                <a:gd name="T7" fmla="*/ 9 h 223"/>
                <a:gd name="T8" fmla="*/ 55 w 59"/>
                <a:gd name="T9" fmla="*/ 0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223">
                  <a:moveTo>
                    <a:pt x="55" y="0"/>
                  </a:moveTo>
                  <a:lnTo>
                    <a:pt x="59" y="218"/>
                  </a:lnTo>
                  <a:lnTo>
                    <a:pt x="5" y="223"/>
                  </a:lnTo>
                  <a:lnTo>
                    <a:pt x="0" y="9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6" name="Freeform 111"/>
            <p:cNvSpPr>
              <a:spLocks/>
            </p:cNvSpPr>
            <p:nvPr/>
          </p:nvSpPr>
          <p:spPr bwMode="auto">
            <a:xfrm>
              <a:off x="5006" y="2030"/>
              <a:ext cx="55" cy="145"/>
            </a:xfrm>
            <a:custGeom>
              <a:avLst/>
              <a:gdLst>
                <a:gd name="T0" fmla="*/ 55 w 55"/>
                <a:gd name="T1" fmla="*/ 0 h 145"/>
                <a:gd name="T2" fmla="*/ 55 w 55"/>
                <a:gd name="T3" fmla="*/ 136 h 145"/>
                <a:gd name="T4" fmla="*/ 0 w 55"/>
                <a:gd name="T5" fmla="*/ 145 h 145"/>
                <a:gd name="T6" fmla="*/ 0 w 55"/>
                <a:gd name="T7" fmla="*/ 5 h 145"/>
                <a:gd name="T8" fmla="*/ 55 w 55"/>
                <a:gd name="T9" fmla="*/ 0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" h="145">
                  <a:moveTo>
                    <a:pt x="55" y="0"/>
                  </a:moveTo>
                  <a:lnTo>
                    <a:pt x="55" y="136"/>
                  </a:lnTo>
                  <a:lnTo>
                    <a:pt x="0" y="145"/>
                  </a:lnTo>
                  <a:lnTo>
                    <a:pt x="0" y="5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7" name="Freeform 112"/>
            <p:cNvSpPr>
              <a:spLocks/>
            </p:cNvSpPr>
            <p:nvPr/>
          </p:nvSpPr>
          <p:spPr bwMode="auto">
            <a:xfrm>
              <a:off x="5083" y="1885"/>
              <a:ext cx="55" cy="281"/>
            </a:xfrm>
            <a:custGeom>
              <a:avLst/>
              <a:gdLst>
                <a:gd name="T0" fmla="*/ 50 w 55"/>
                <a:gd name="T1" fmla="*/ 0 h 281"/>
                <a:gd name="T2" fmla="*/ 55 w 55"/>
                <a:gd name="T3" fmla="*/ 272 h 281"/>
                <a:gd name="T4" fmla="*/ 0 w 55"/>
                <a:gd name="T5" fmla="*/ 281 h 281"/>
                <a:gd name="T6" fmla="*/ 0 w 55"/>
                <a:gd name="T7" fmla="*/ 9 h 281"/>
                <a:gd name="T8" fmla="*/ 50 w 55"/>
                <a:gd name="T9" fmla="*/ 0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" h="281">
                  <a:moveTo>
                    <a:pt x="50" y="0"/>
                  </a:moveTo>
                  <a:lnTo>
                    <a:pt x="55" y="272"/>
                  </a:lnTo>
                  <a:lnTo>
                    <a:pt x="0" y="281"/>
                  </a:lnTo>
                  <a:lnTo>
                    <a:pt x="0" y="9"/>
                  </a:lnTo>
                  <a:lnTo>
                    <a:pt x="50" y="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8" name="Freeform 113"/>
            <p:cNvSpPr>
              <a:spLocks/>
            </p:cNvSpPr>
            <p:nvPr/>
          </p:nvSpPr>
          <p:spPr bwMode="auto">
            <a:xfrm>
              <a:off x="5160" y="2080"/>
              <a:ext cx="55" cy="73"/>
            </a:xfrm>
            <a:custGeom>
              <a:avLst/>
              <a:gdLst>
                <a:gd name="T0" fmla="*/ 55 w 55"/>
                <a:gd name="T1" fmla="*/ 0 h 73"/>
                <a:gd name="T2" fmla="*/ 55 w 55"/>
                <a:gd name="T3" fmla="*/ 68 h 73"/>
                <a:gd name="T4" fmla="*/ 0 w 55"/>
                <a:gd name="T5" fmla="*/ 73 h 73"/>
                <a:gd name="T6" fmla="*/ 0 w 55"/>
                <a:gd name="T7" fmla="*/ 5 h 73"/>
                <a:gd name="T8" fmla="*/ 55 w 55"/>
                <a:gd name="T9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" h="73">
                  <a:moveTo>
                    <a:pt x="55" y="0"/>
                  </a:moveTo>
                  <a:lnTo>
                    <a:pt x="55" y="68"/>
                  </a:lnTo>
                  <a:lnTo>
                    <a:pt x="0" y="73"/>
                  </a:lnTo>
                  <a:lnTo>
                    <a:pt x="0" y="5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9" name="Freeform 114"/>
            <p:cNvSpPr>
              <a:spLocks/>
            </p:cNvSpPr>
            <p:nvPr/>
          </p:nvSpPr>
          <p:spPr bwMode="auto">
            <a:xfrm>
              <a:off x="4924" y="1658"/>
              <a:ext cx="59" cy="527"/>
            </a:xfrm>
            <a:custGeom>
              <a:avLst/>
              <a:gdLst>
                <a:gd name="T0" fmla="*/ 55 w 59"/>
                <a:gd name="T1" fmla="*/ 0 h 527"/>
                <a:gd name="T2" fmla="*/ 59 w 59"/>
                <a:gd name="T3" fmla="*/ 522 h 527"/>
                <a:gd name="T4" fmla="*/ 5 w 59"/>
                <a:gd name="T5" fmla="*/ 527 h 527"/>
                <a:gd name="T6" fmla="*/ 0 w 59"/>
                <a:gd name="T7" fmla="*/ 9 h 527"/>
                <a:gd name="T8" fmla="*/ 55 w 59"/>
                <a:gd name="T9" fmla="*/ 0 h 5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527">
                  <a:moveTo>
                    <a:pt x="55" y="0"/>
                  </a:moveTo>
                  <a:lnTo>
                    <a:pt x="59" y="522"/>
                  </a:lnTo>
                  <a:lnTo>
                    <a:pt x="5" y="527"/>
                  </a:lnTo>
                  <a:lnTo>
                    <a:pt x="0" y="9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0" name="Freeform 115"/>
            <p:cNvSpPr>
              <a:spLocks/>
            </p:cNvSpPr>
            <p:nvPr/>
          </p:nvSpPr>
          <p:spPr bwMode="auto">
            <a:xfrm>
              <a:off x="5238" y="2026"/>
              <a:ext cx="54" cy="118"/>
            </a:xfrm>
            <a:custGeom>
              <a:avLst/>
              <a:gdLst>
                <a:gd name="T0" fmla="*/ 54 w 54"/>
                <a:gd name="T1" fmla="*/ 0 h 118"/>
                <a:gd name="T2" fmla="*/ 54 w 54"/>
                <a:gd name="T3" fmla="*/ 113 h 118"/>
                <a:gd name="T4" fmla="*/ 0 w 54"/>
                <a:gd name="T5" fmla="*/ 118 h 118"/>
                <a:gd name="T6" fmla="*/ 0 w 54"/>
                <a:gd name="T7" fmla="*/ 9 h 118"/>
                <a:gd name="T8" fmla="*/ 54 w 54"/>
                <a:gd name="T9" fmla="*/ 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118">
                  <a:moveTo>
                    <a:pt x="54" y="0"/>
                  </a:moveTo>
                  <a:lnTo>
                    <a:pt x="54" y="113"/>
                  </a:lnTo>
                  <a:lnTo>
                    <a:pt x="0" y="118"/>
                  </a:lnTo>
                  <a:lnTo>
                    <a:pt x="0" y="9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1" name="Freeform 116"/>
            <p:cNvSpPr>
              <a:spLocks/>
            </p:cNvSpPr>
            <p:nvPr/>
          </p:nvSpPr>
          <p:spPr bwMode="auto">
            <a:xfrm>
              <a:off x="5392" y="2044"/>
              <a:ext cx="55" cy="82"/>
            </a:xfrm>
            <a:custGeom>
              <a:avLst/>
              <a:gdLst>
                <a:gd name="T0" fmla="*/ 55 w 55"/>
                <a:gd name="T1" fmla="*/ 0 h 82"/>
                <a:gd name="T2" fmla="*/ 55 w 55"/>
                <a:gd name="T3" fmla="*/ 72 h 82"/>
                <a:gd name="T4" fmla="*/ 5 w 55"/>
                <a:gd name="T5" fmla="*/ 82 h 82"/>
                <a:gd name="T6" fmla="*/ 0 w 55"/>
                <a:gd name="T7" fmla="*/ 9 h 82"/>
                <a:gd name="T8" fmla="*/ 55 w 55"/>
                <a:gd name="T9" fmla="*/ 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" h="82">
                  <a:moveTo>
                    <a:pt x="55" y="0"/>
                  </a:moveTo>
                  <a:lnTo>
                    <a:pt x="55" y="72"/>
                  </a:lnTo>
                  <a:lnTo>
                    <a:pt x="5" y="82"/>
                  </a:lnTo>
                  <a:lnTo>
                    <a:pt x="0" y="9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2" name="Freeform 117"/>
            <p:cNvSpPr>
              <a:spLocks/>
            </p:cNvSpPr>
            <p:nvPr/>
          </p:nvSpPr>
          <p:spPr bwMode="auto">
            <a:xfrm>
              <a:off x="5469" y="1967"/>
              <a:ext cx="55" cy="149"/>
            </a:xfrm>
            <a:custGeom>
              <a:avLst/>
              <a:gdLst>
                <a:gd name="T0" fmla="*/ 55 w 55"/>
                <a:gd name="T1" fmla="*/ 0 h 149"/>
                <a:gd name="T2" fmla="*/ 55 w 55"/>
                <a:gd name="T3" fmla="*/ 140 h 149"/>
                <a:gd name="T4" fmla="*/ 5 w 55"/>
                <a:gd name="T5" fmla="*/ 149 h 149"/>
                <a:gd name="T6" fmla="*/ 0 w 55"/>
                <a:gd name="T7" fmla="*/ 4 h 149"/>
                <a:gd name="T8" fmla="*/ 55 w 55"/>
                <a:gd name="T9" fmla="*/ 0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" h="149">
                  <a:moveTo>
                    <a:pt x="55" y="0"/>
                  </a:moveTo>
                  <a:lnTo>
                    <a:pt x="55" y="140"/>
                  </a:lnTo>
                  <a:lnTo>
                    <a:pt x="5" y="149"/>
                  </a:lnTo>
                  <a:lnTo>
                    <a:pt x="0" y="4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3" name="Freeform 118"/>
            <p:cNvSpPr>
              <a:spLocks/>
            </p:cNvSpPr>
            <p:nvPr/>
          </p:nvSpPr>
          <p:spPr bwMode="auto">
            <a:xfrm>
              <a:off x="5551" y="2062"/>
              <a:ext cx="50" cy="41"/>
            </a:xfrm>
            <a:custGeom>
              <a:avLst/>
              <a:gdLst>
                <a:gd name="T0" fmla="*/ 50 w 50"/>
                <a:gd name="T1" fmla="*/ 0 h 41"/>
                <a:gd name="T2" fmla="*/ 50 w 50"/>
                <a:gd name="T3" fmla="*/ 36 h 41"/>
                <a:gd name="T4" fmla="*/ 0 w 50"/>
                <a:gd name="T5" fmla="*/ 41 h 41"/>
                <a:gd name="T6" fmla="*/ 0 w 50"/>
                <a:gd name="T7" fmla="*/ 4 h 41"/>
                <a:gd name="T8" fmla="*/ 50 w 50"/>
                <a:gd name="T9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41">
                  <a:moveTo>
                    <a:pt x="50" y="0"/>
                  </a:moveTo>
                  <a:lnTo>
                    <a:pt x="50" y="36"/>
                  </a:lnTo>
                  <a:lnTo>
                    <a:pt x="0" y="41"/>
                  </a:lnTo>
                  <a:lnTo>
                    <a:pt x="0" y="4"/>
                  </a:lnTo>
                  <a:lnTo>
                    <a:pt x="50" y="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4" name="Freeform 119"/>
            <p:cNvSpPr>
              <a:spLocks/>
            </p:cNvSpPr>
            <p:nvPr/>
          </p:nvSpPr>
          <p:spPr bwMode="auto">
            <a:xfrm>
              <a:off x="5315" y="1858"/>
              <a:ext cx="54" cy="277"/>
            </a:xfrm>
            <a:custGeom>
              <a:avLst/>
              <a:gdLst>
                <a:gd name="T0" fmla="*/ 54 w 54"/>
                <a:gd name="T1" fmla="*/ 0 h 277"/>
                <a:gd name="T2" fmla="*/ 54 w 54"/>
                <a:gd name="T3" fmla="*/ 272 h 277"/>
                <a:gd name="T4" fmla="*/ 4 w 54"/>
                <a:gd name="T5" fmla="*/ 277 h 277"/>
                <a:gd name="T6" fmla="*/ 0 w 54"/>
                <a:gd name="T7" fmla="*/ 9 h 277"/>
                <a:gd name="T8" fmla="*/ 54 w 54"/>
                <a:gd name="T9" fmla="*/ 0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277">
                  <a:moveTo>
                    <a:pt x="54" y="0"/>
                  </a:moveTo>
                  <a:lnTo>
                    <a:pt x="54" y="272"/>
                  </a:lnTo>
                  <a:lnTo>
                    <a:pt x="4" y="277"/>
                  </a:lnTo>
                  <a:lnTo>
                    <a:pt x="0" y="9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5" name="Freeform 120"/>
            <p:cNvSpPr>
              <a:spLocks/>
            </p:cNvSpPr>
            <p:nvPr/>
          </p:nvSpPr>
          <p:spPr bwMode="auto">
            <a:xfrm>
              <a:off x="3103" y="1971"/>
              <a:ext cx="59" cy="223"/>
            </a:xfrm>
            <a:custGeom>
              <a:avLst/>
              <a:gdLst>
                <a:gd name="T0" fmla="*/ 0 w 59"/>
                <a:gd name="T1" fmla="*/ 0 h 223"/>
                <a:gd name="T2" fmla="*/ 0 w 59"/>
                <a:gd name="T3" fmla="*/ 218 h 223"/>
                <a:gd name="T4" fmla="*/ 55 w 59"/>
                <a:gd name="T5" fmla="*/ 223 h 223"/>
                <a:gd name="T6" fmla="*/ 59 w 59"/>
                <a:gd name="T7" fmla="*/ 9 h 223"/>
                <a:gd name="T8" fmla="*/ 0 w 59"/>
                <a:gd name="T9" fmla="*/ 0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223">
                  <a:moveTo>
                    <a:pt x="0" y="0"/>
                  </a:moveTo>
                  <a:lnTo>
                    <a:pt x="0" y="218"/>
                  </a:lnTo>
                  <a:lnTo>
                    <a:pt x="55" y="223"/>
                  </a:lnTo>
                  <a:lnTo>
                    <a:pt x="59" y="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821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6" name="Freeform 121"/>
            <p:cNvSpPr>
              <a:spLocks/>
            </p:cNvSpPr>
            <p:nvPr/>
          </p:nvSpPr>
          <p:spPr bwMode="auto">
            <a:xfrm>
              <a:off x="2930" y="2030"/>
              <a:ext cx="60" cy="145"/>
            </a:xfrm>
            <a:custGeom>
              <a:avLst/>
              <a:gdLst>
                <a:gd name="T0" fmla="*/ 0 w 60"/>
                <a:gd name="T1" fmla="*/ 0 h 145"/>
                <a:gd name="T2" fmla="*/ 0 w 60"/>
                <a:gd name="T3" fmla="*/ 136 h 145"/>
                <a:gd name="T4" fmla="*/ 60 w 60"/>
                <a:gd name="T5" fmla="*/ 145 h 145"/>
                <a:gd name="T6" fmla="*/ 60 w 60"/>
                <a:gd name="T7" fmla="*/ 5 h 145"/>
                <a:gd name="T8" fmla="*/ 0 w 60"/>
                <a:gd name="T9" fmla="*/ 0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45">
                  <a:moveTo>
                    <a:pt x="0" y="0"/>
                  </a:moveTo>
                  <a:lnTo>
                    <a:pt x="0" y="136"/>
                  </a:lnTo>
                  <a:lnTo>
                    <a:pt x="60" y="145"/>
                  </a:lnTo>
                  <a:lnTo>
                    <a:pt x="60" y="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821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7" name="Freeform 122"/>
            <p:cNvSpPr>
              <a:spLocks/>
            </p:cNvSpPr>
            <p:nvPr/>
          </p:nvSpPr>
          <p:spPr bwMode="auto">
            <a:xfrm>
              <a:off x="2844" y="1885"/>
              <a:ext cx="64" cy="281"/>
            </a:xfrm>
            <a:custGeom>
              <a:avLst/>
              <a:gdLst>
                <a:gd name="T0" fmla="*/ 5 w 64"/>
                <a:gd name="T1" fmla="*/ 0 h 281"/>
                <a:gd name="T2" fmla="*/ 0 w 64"/>
                <a:gd name="T3" fmla="*/ 272 h 281"/>
                <a:gd name="T4" fmla="*/ 59 w 64"/>
                <a:gd name="T5" fmla="*/ 281 h 281"/>
                <a:gd name="T6" fmla="*/ 64 w 64"/>
                <a:gd name="T7" fmla="*/ 9 h 281"/>
                <a:gd name="T8" fmla="*/ 5 w 64"/>
                <a:gd name="T9" fmla="*/ 0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281">
                  <a:moveTo>
                    <a:pt x="5" y="0"/>
                  </a:moveTo>
                  <a:lnTo>
                    <a:pt x="0" y="272"/>
                  </a:lnTo>
                  <a:lnTo>
                    <a:pt x="59" y="281"/>
                  </a:lnTo>
                  <a:lnTo>
                    <a:pt x="64" y="9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6821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8" name="Freeform 123"/>
            <p:cNvSpPr>
              <a:spLocks/>
            </p:cNvSpPr>
            <p:nvPr/>
          </p:nvSpPr>
          <p:spPr bwMode="auto">
            <a:xfrm>
              <a:off x="2762" y="2080"/>
              <a:ext cx="59" cy="73"/>
            </a:xfrm>
            <a:custGeom>
              <a:avLst/>
              <a:gdLst>
                <a:gd name="T0" fmla="*/ 0 w 59"/>
                <a:gd name="T1" fmla="*/ 0 h 73"/>
                <a:gd name="T2" fmla="*/ 0 w 59"/>
                <a:gd name="T3" fmla="*/ 68 h 73"/>
                <a:gd name="T4" fmla="*/ 55 w 59"/>
                <a:gd name="T5" fmla="*/ 73 h 73"/>
                <a:gd name="T6" fmla="*/ 59 w 59"/>
                <a:gd name="T7" fmla="*/ 5 h 73"/>
                <a:gd name="T8" fmla="*/ 0 w 59"/>
                <a:gd name="T9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73">
                  <a:moveTo>
                    <a:pt x="0" y="0"/>
                  </a:moveTo>
                  <a:lnTo>
                    <a:pt x="0" y="68"/>
                  </a:lnTo>
                  <a:lnTo>
                    <a:pt x="55" y="73"/>
                  </a:lnTo>
                  <a:lnTo>
                    <a:pt x="59" y="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821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9" name="Freeform 124"/>
            <p:cNvSpPr>
              <a:spLocks/>
            </p:cNvSpPr>
            <p:nvPr/>
          </p:nvSpPr>
          <p:spPr bwMode="auto">
            <a:xfrm>
              <a:off x="3017" y="1658"/>
              <a:ext cx="63" cy="527"/>
            </a:xfrm>
            <a:custGeom>
              <a:avLst/>
              <a:gdLst>
                <a:gd name="T0" fmla="*/ 4 w 63"/>
                <a:gd name="T1" fmla="*/ 0 h 527"/>
                <a:gd name="T2" fmla="*/ 0 w 63"/>
                <a:gd name="T3" fmla="*/ 522 h 527"/>
                <a:gd name="T4" fmla="*/ 59 w 63"/>
                <a:gd name="T5" fmla="*/ 527 h 527"/>
                <a:gd name="T6" fmla="*/ 63 w 63"/>
                <a:gd name="T7" fmla="*/ 9 h 527"/>
                <a:gd name="T8" fmla="*/ 4 w 63"/>
                <a:gd name="T9" fmla="*/ 0 h 5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527">
                  <a:moveTo>
                    <a:pt x="4" y="0"/>
                  </a:moveTo>
                  <a:lnTo>
                    <a:pt x="0" y="522"/>
                  </a:lnTo>
                  <a:lnTo>
                    <a:pt x="59" y="527"/>
                  </a:lnTo>
                  <a:lnTo>
                    <a:pt x="63" y="9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6821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0" name="Freeform 125"/>
            <p:cNvSpPr>
              <a:spLocks/>
            </p:cNvSpPr>
            <p:nvPr/>
          </p:nvSpPr>
          <p:spPr bwMode="auto">
            <a:xfrm>
              <a:off x="2676" y="2026"/>
              <a:ext cx="59" cy="118"/>
            </a:xfrm>
            <a:custGeom>
              <a:avLst/>
              <a:gdLst>
                <a:gd name="T0" fmla="*/ 0 w 59"/>
                <a:gd name="T1" fmla="*/ 0 h 118"/>
                <a:gd name="T2" fmla="*/ 0 w 59"/>
                <a:gd name="T3" fmla="*/ 113 h 118"/>
                <a:gd name="T4" fmla="*/ 59 w 59"/>
                <a:gd name="T5" fmla="*/ 118 h 118"/>
                <a:gd name="T6" fmla="*/ 59 w 59"/>
                <a:gd name="T7" fmla="*/ 9 h 118"/>
                <a:gd name="T8" fmla="*/ 0 w 59"/>
                <a:gd name="T9" fmla="*/ 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8">
                  <a:moveTo>
                    <a:pt x="0" y="0"/>
                  </a:moveTo>
                  <a:lnTo>
                    <a:pt x="0" y="113"/>
                  </a:lnTo>
                  <a:lnTo>
                    <a:pt x="59" y="118"/>
                  </a:lnTo>
                  <a:lnTo>
                    <a:pt x="59" y="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821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1" name="Freeform 126"/>
            <p:cNvSpPr>
              <a:spLocks/>
            </p:cNvSpPr>
            <p:nvPr/>
          </p:nvSpPr>
          <p:spPr bwMode="auto">
            <a:xfrm>
              <a:off x="2504" y="2044"/>
              <a:ext cx="59" cy="82"/>
            </a:xfrm>
            <a:custGeom>
              <a:avLst/>
              <a:gdLst>
                <a:gd name="T0" fmla="*/ 0 w 59"/>
                <a:gd name="T1" fmla="*/ 0 h 82"/>
                <a:gd name="T2" fmla="*/ 0 w 59"/>
                <a:gd name="T3" fmla="*/ 72 h 82"/>
                <a:gd name="T4" fmla="*/ 59 w 59"/>
                <a:gd name="T5" fmla="*/ 82 h 82"/>
                <a:gd name="T6" fmla="*/ 59 w 59"/>
                <a:gd name="T7" fmla="*/ 9 h 82"/>
                <a:gd name="T8" fmla="*/ 0 w 59"/>
                <a:gd name="T9" fmla="*/ 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82">
                  <a:moveTo>
                    <a:pt x="0" y="0"/>
                  </a:moveTo>
                  <a:lnTo>
                    <a:pt x="0" y="72"/>
                  </a:lnTo>
                  <a:lnTo>
                    <a:pt x="59" y="82"/>
                  </a:lnTo>
                  <a:lnTo>
                    <a:pt x="59" y="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821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2" name="Freeform 127"/>
            <p:cNvSpPr>
              <a:spLocks/>
            </p:cNvSpPr>
            <p:nvPr/>
          </p:nvSpPr>
          <p:spPr bwMode="auto">
            <a:xfrm>
              <a:off x="2422" y="1967"/>
              <a:ext cx="59" cy="149"/>
            </a:xfrm>
            <a:custGeom>
              <a:avLst/>
              <a:gdLst>
                <a:gd name="T0" fmla="*/ 0 w 59"/>
                <a:gd name="T1" fmla="*/ 0 h 149"/>
                <a:gd name="T2" fmla="*/ 0 w 59"/>
                <a:gd name="T3" fmla="*/ 140 h 149"/>
                <a:gd name="T4" fmla="*/ 54 w 59"/>
                <a:gd name="T5" fmla="*/ 149 h 149"/>
                <a:gd name="T6" fmla="*/ 59 w 59"/>
                <a:gd name="T7" fmla="*/ 4 h 149"/>
                <a:gd name="T8" fmla="*/ 0 w 59"/>
                <a:gd name="T9" fmla="*/ 0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49">
                  <a:moveTo>
                    <a:pt x="0" y="0"/>
                  </a:moveTo>
                  <a:lnTo>
                    <a:pt x="0" y="140"/>
                  </a:lnTo>
                  <a:lnTo>
                    <a:pt x="54" y="149"/>
                  </a:lnTo>
                  <a:lnTo>
                    <a:pt x="59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821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3" name="Freeform 128"/>
            <p:cNvSpPr>
              <a:spLocks/>
            </p:cNvSpPr>
            <p:nvPr/>
          </p:nvSpPr>
          <p:spPr bwMode="auto">
            <a:xfrm>
              <a:off x="2336" y="2062"/>
              <a:ext cx="59" cy="41"/>
            </a:xfrm>
            <a:custGeom>
              <a:avLst/>
              <a:gdLst>
                <a:gd name="T0" fmla="*/ 0 w 59"/>
                <a:gd name="T1" fmla="*/ 0 h 41"/>
                <a:gd name="T2" fmla="*/ 0 w 59"/>
                <a:gd name="T3" fmla="*/ 36 h 41"/>
                <a:gd name="T4" fmla="*/ 59 w 59"/>
                <a:gd name="T5" fmla="*/ 41 h 41"/>
                <a:gd name="T6" fmla="*/ 59 w 59"/>
                <a:gd name="T7" fmla="*/ 4 h 41"/>
                <a:gd name="T8" fmla="*/ 0 w 59"/>
                <a:gd name="T9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41">
                  <a:moveTo>
                    <a:pt x="0" y="0"/>
                  </a:moveTo>
                  <a:lnTo>
                    <a:pt x="0" y="36"/>
                  </a:lnTo>
                  <a:lnTo>
                    <a:pt x="59" y="41"/>
                  </a:lnTo>
                  <a:lnTo>
                    <a:pt x="59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821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4" name="Freeform 129"/>
            <p:cNvSpPr>
              <a:spLocks/>
            </p:cNvSpPr>
            <p:nvPr/>
          </p:nvSpPr>
          <p:spPr bwMode="auto">
            <a:xfrm>
              <a:off x="2590" y="1858"/>
              <a:ext cx="59" cy="277"/>
            </a:xfrm>
            <a:custGeom>
              <a:avLst/>
              <a:gdLst>
                <a:gd name="T0" fmla="*/ 4 w 59"/>
                <a:gd name="T1" fmla="*/ 0 h 277"/>
                <a:gd name="T2" fmla="*/ 0 w 59"/>
                <a:gd name="T3" fmla="*/ 272 h 277"/>
                <a:gd name="T4" fmla="*/ 59 w 59"/>
                <a:gd name="T5" fmla="*/ 277 h 277"/>
                <a:gd name="T6" fmla="*/ 59 w 59"/>
                <a:gd name="T7" fmla="*/ 9 h 277"/>
                <a:gd name="T8" fmla="*/ 4 w 59"/>
                <a:gd name="T9" fmla="*/ 0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277">
                  <a:moveTo>
                    <a:pt x="4" y="0"/>
                  </a:moveTo>
                  <a:lnTo>
                    <a:pt x="0" y="272"/>
                  </a:lnTo>
                  <a:lnTo>
                    <a:pt x="59" y="277"/>
                  </a:lnTo>
                  <a:lnTo>
                    <a:pt x="59" y="9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6821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5" name="Rectangle 130"/>
            <p:cNvSpPr>
              <a:spLocks noChangeArrowheads="1"/>
            </p:cNvSpPr>
            <p:nvPr/>
          </p:nvSpPr>
          <p:spPr bwMode="auto">
            <a:xfrm>
              <a:off x="5646" y="2616"/>
              <a:ext cx="118" cy="73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6" name="Freeform 131"/>
            <p:cNvSpPr>
              <a:spLocks/>
            </p:cNvSpPr>
            <p:nvPr/>
          </p:nvSpPr>
          <p:spPr bwMode="auto">
            <a:xfrm>
              <a:off x="4783" y="2916"/>
              <a:ext cx="100" cy="68"/>
            </a:xfrm>
            <a:custGeom>
              <a:avLst/>
              <a:gdLst>
                <a:gd name="T0" fmla="*/ 100 w 100"/>
                <a:gd name="T1" fmla="*/ 4 h 68"/>
                <a:gd name="T2" fmla="*/ 100 w 100"/>
                <a:gd name="T3" fmla="*/ 68 h 68"/>
                <a:gd name="T4" fmla="*/ 0 w 100"/>
                <a:gd name="T5" fmla="*/ 63 h 68"/>
                <a:gd name="T6" fmla="*/ 0 w 100"/>
                <a:gd name="T7" fmla="*/ 0 h 68"/>
                <a:gd name="T8" fmla="*/ 100 w 100"/>
                <a:gd name="T9" fmla="*/ 4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68">
                  <a:moveTo>
                    <a:pt x="100" y="4"/>
                  </a:moveTo>
                  <a:lnTo>
                    <a:pt x="100" y="68"/>
                  </a:lnTo>
                  <a:lnTo>
                    <a:pt x="0" y="63"/>
                  </a:lnTo>
                  <a:lnTo>
                    <a:pt x="0" y="0"/>
                  </a:lnTo>
                  <a:lnTo>
                    <a:pt x="100" y="4"/>
                  </a:lnTo>
                  <a:close/>
                </a:path>
              </a:pathLst>
            </a:custGeom>
            <a:solidFill>
              <a:srgbClr val="6821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7" name="Freeform 132"/>
            <p:cNvSpPr>
              <a:spLocks/>
            </p:cNvSpPr>
            <p:nvPr/>
          </p:nvSpPr>
          <p:spPr bwMode="auto">
            <a:xfrm>
              <a:off x="4783" y="3007"/>
              <a:ext cx="164" cy="72"/>
            </a:xfrm>
            <a:custGeom>
              <a:avLst/>
              <a:gdLst>
                <a:gd name="T0" fmla="*/ 164 w 164"/>
                <a:gd name="T1" fmla="*/ 9 h 72"/>
                <a:gd name="T2" fmla="*/ 164 w 164"/>
                <a:gd name="T3" fmla="*/ 72 h 72"/>
                <a:gd name="T4" fmla="*/ 0 w 164"/>
                <a:gd name="T5" fmla="*/ 63 h 72"/>
                <a:gd name="T6" fmla="*/ 0 w 164"/>
                <a:gd name="T7" fmla="*/ 0 h 72"/>
                <a:gd name="T8" fmla="*/ 164 w 164"/>
                <a:gd name="T9" fmla="*/ 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4" h="72">
                  <a:moveTo>
                    <a:pt x="164" y="9"/>
                  </a:moveTo>
                  <a:lnTo>
                    <a:pt x="164" y="72"/>
                  </a:lnTo>
                  <a:lnTo>
                    <a:pt x="0" y="63"/>
                  </a:lnTo>
                  <a:lnTo>
                    <a:pt x="0" y="0"/>
                  </a:lnTo>
                  <a:lnTo>
                    <a:pt x="164" y="9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8" name="Freeform 133"/>
            <p:cNvSpPr>
              <a:spLocks/>
            </p:cNvSpPr>
            <p:nvPr/>
          </p:nvSpPr>
          <p:spPr bwMode="auto">
            <a:xfrm>
              <a:off x="4783" y="2734"/>
              <a:ext cx="205" cy="64"/>
            </a:xfrm>
            <a:custGeom>
              <a:avLst/>
              <a:gdLst>
                <a:gd name="T0" fmla="*/ 205 w 205"/>
                <a:gd name="T1" fmla="*/ 0 h 64"/>
                <a:gd name="T2" fmla="*/ 205 w 205"/>
                <a:gd name="T3" fmla="*/ 64 h 64"/>
                <a:gd name="T4" fmla="*/ 0 w 205"/>
                <a:gd name="T5" fmla="*/ 64 h 64"/>
                <a:gd name="T6" fmla="*/ 0 w 205"/>
                <a:gd name="T7" fmla="*/ 5 h 64"/>
                <a:gd name="T8" fmla="*/ 205 w 205"/>
                <a:gd name="T9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5" h="64">
                  <a:moveTo>
                    <a:pt x="205" y="0"/>
                  </a:moveTo>
                  <a:lnTo>
                    <a:pt x="205" y="64"/>
                  </a:lnTo>
                  <a:lnTo>
                    <a:pt x="0" y="64"/>
                  </a:lnTo>
                  <a:lnTo>
                    <a:pt x="0" y="5"/>
                  </a:lnTo>
                  <a:lnTo>
                    <a:pt x="205" y="0"/>
                  </a:lnTo>
                  <a:close/>
                </a:path>
              </a:pathLst>
            </a:custGeom>
            <a:solidFill>
              <a:srgbClr val="00BC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9" name="Rectangle 134"/>
            <p:cNvSpPr>
              <a:spLocks noChangeArrowheads="1"/>
            </p:cNvSpPr>
            <p:nvPr/>
          </p:nvSpPr>
          <p:spPr bwMode="auto">
            <a:xfrm>
              <a:off x="4988" y="2734"/>
              <a:ext cx="86" cy="64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0" name="Freeform 135"/>
            <p:cNvSpPr>
              <a:spLocks/>
            </p:cNvSpPr>
            <p:nvPr/>
          </p:nvSpPr>
          <p:spPr bwMode="auto">
            <a:xfrm>
              <a:off x="4783" y="2539"/>
              <a:ext cx="327" cy="82"/>
            </a:xfrm>
            <a:custGeom>
              <a:avLst/>
              <a:gdLst>
                <a:gd name="T0" fmla="*/ 327 w 327"/>
                <a:gd name="T1" fmla="*/ 0 h 82"/>
                <a:gd name="T2" fmla="*/ 327 w 327"/>
                <a:gd name="T3" fmla="*/ 68 h 82"/>
                <a:gd name="T4" fmla="*/ 323 w 327"/>
                <a:gd name="T5" fmla="*/ 68 h 82"/>
                <a:gd name="T6" fmla="*/ 0 w 327"/>
                <a:gd name="T7" fmla="*/ 82 h 82"/>
                <a:gd name="T8" fmla="*/ 0 w 327"/>
                <a:gd name="T9" fmla="*/ 18 h 82"/>
                <a:gd name="T10" fmla="*/ 327 w 327"/>
                <a:gd name="T11" fmla="*/ 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27" h="82">
                  <a:moveTo>
                    <a:pt x="327" y="0"/>
                  </a:moveTo>
                  <a:lnTo>
                    <a:pt x="327" y="68"/>
                  </a:lnTo>
                  <a:lnTo>
                    <a:pt x="323" y="68"/>
                  </a:lnTo>
                  <a:lnTo>
                    <a:pt x="0" y="82"/>
                  </a:lnTo>
                  <a:lnTo>
                    <a:pt x="0" y="18"/>
                  </a:lnTo>
                  <a:lnTo>
                    <a:pt x="327" y="0"/>
                  </a:lnTo>
                  <a:close/>
                </a:path>
              </a:pathLst>
            </a:custGeom>
            <a:solidFill>
              <a:srgbClr val="007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1" name="Freeform 136"/>
            <p:cNvSpPr>
              <a:spLocks/>
            </p:cNvSpPr>
            <p:nvPr/>
          </p:nvSpPr>
          <p:spPr bwMode="auto">
            <a:xfrm>
              <a:off x="4947" y="3016"/>
              <a:ext cx="241" cy="72"/>
            </a:xfrm>
            <a:custGeom>
              <a:avLst/>
              <a:gdLst>
                <a:gd name="T0" fmla="*/ 241 w 241"/>
                <a:gd name="T1" fmla="*/ 9 h 72"/>
                <a:gd name="T2" fmla="*/ 241 w 241"/>
                <a:gd name="T3" fmla="*/ 72 h 72"/>
                <a:gd name="T4" fmla="*/ 0 w 241"/>
                <a:gd name="T5" fmla="*/ 63 h 72"/>
                <a:gd name="T6" fmla="*/ 0 w 241"/>
                <a:gd name="T7" fmla="*/ 0 h 72"/>
                <a:gd name="T8" fmla="*/ 241 w 241"/>
                <a:gd name="T9" fmla="*/ 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1" h="72">
                  <a:moveTo>
                    <a:pt x="241" y="9"/>
                  </a:moveTo>
                  <a:lnTo>
                    <a:pt x="241" y="72"/>
                  </a:lnTo>
                  <a:lnTo>
                    <a:pt x="0" y="63"/>
                  </a:lnTo>
                  <a:lnTo>
                    <a:pt x="0" y="0"/>
                  </a:lnTo>
                  <a:lnTo>
                    <a:pt x="241" y="9"/>
                  </a:lnTo>
                  <a:close/>
                </a:path>
              </a:pathLst>
            </a:cu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2" name="Freeform 137"/>
            <p:cNvSpPr>
              <a:spLocks/>
            </p:cNvSpPr>
            <p:nvPr/>
          </p:nvSpPr>
          <p:spPr bwMode="auto">
            <a:xfrm>
              <a:off x="4783" y="2825"/>
              <a:ext cx="418" cy="68"/>
            </a:xfrm>
            <a:custGeom>
              <a:avLst/>
              <a:gdLst>
                <a:gd name="T0" fmla="*/ 418 w 418"/>
                <a:gd name="T1" fmla="*/ 4 h 68"/>
                <a:gd name="T2" fmla="*/ 418 w 418"/>
                <a:gd name="T3" fmla="*/ 68 h 68"/>
                <a:gd name="T4" fmla="*/ 0 w 418"/>
                <a:gd name="T5" fmla="*/ 64 h 68"/>
                <a:gd name="T6" fmla="*/ 0 w 418"/>
                <a:gd name="T7" fmla="*/ 0 h 68"/>
                <a:gd name="T8" fmla="*/ 418 w 418"/>
                <a:gd name="T9" fmla="*/ 4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8" h="68">
                  <a:moveTo>
                    <a:pt x="418" y="4"/>
                  </a:moveTo>
                  <a:lnTo>
                    <a:pt x="418" y="68"/>
                  </a:lnTo>
                  <a:lnTo>
                    <a:pt x="0" y="64"/>
                  </a:lnTo>
                  <a:lnTo>
                    <a:pt x="0" y="0"/>
                  </a:lnTo>
                  <a:lnTo>
                    <a:pt x="418" y="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3" name="Freeform 138"/>
            <p:cNvSpPr>
              <a:spLocks/>
            </p:cNvSpPr>
            <p:nvPr/>
          </p:nvSpPr>
          <p:spPr bwMode="auto">
            <a:xfrm>
              <a:off x="5201" y="2829"/>
              <a:ext cx="277" cy="69"/>
            </a:xfrm>
            <a:custGeom>
              <a:avLst/>
              <a:gdLst>
                <a:gd name="T0" fmla="*/ 277 w 277"/>
                <a:gd name="T1" fmla="*/ 0 h 69"/>
                <a:gd name="T2" fmla="*/ 277 w 277"/>
                <a:gd name="T3" fmla="*/ 69 h 69"/>
                <a:gd name="T4" fmla="*/ 0 w 277"/>
                <a:gd name="T5" fmla="*/ 64 h 69"/>
                <a:gd name="T6" fmla="*/ 0 w 277"/>
                <a:gd name="T7" fmla="*/ 0 h 69"/>
                <a:gd name="T8" fmla="*/ 277 w 277"/>
                <a:gd name="T9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7" h="69">
                  <a:moveTo>
                    <a:pt x="277" y="0"/>
                  </a:moveTo>
                  <a:lnTo>
                    <a:pt x="277" y="69"/>
                  </a:lnTo>
                  <a:lnTo>
                    <a:pt x="0" y="64"/>
                  </a:lnTo>
                  <a:lnTo>
                    <a:pt x="0" y="0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4" name="Freeform 139"/>
            <p:cNvSpPr>
              <a:spLocks/>
            </p:cNvSpPr>
            <p:nvPr/>
          </p:nvSpPr>
          <p:spPr bwMode="auto">
            <a:xfrm>
              <a:off x="4783" y="2616"/>
              <a:ext cx="863" cy="91"/>
            </a:xfrm>
            <a:custGeom>
              <a:avLst/>
              <a:gdLst>
                <a:gd name="T0" fmla="*/ 863 w 863"/>
                <a:gd name="T1" fmla="*/ 0 h 91"/>
                <a:gd name="T2" fmla="*/ 863 w 863"/>
                <a:gd name="T3" fmla="*/ 73 h 91"/>
                <a:gd name="T4" fmla="*/ 0 w 863"/>
                <a:gd name="T5" fmla="*/ 91 h 91"/>
                <a:gd name="T6" fmla="*/ 0 w 863"/>
                <a:gd name="T7" fmla="*/ 32 h 91"/>
                <a:gd name="T8" fmla="*/ 863 w 863"/>
                <a:gd name="T9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3" h="91">
                  <a:moveTo>
                    <a:pt x="863" y="0"/>
                  </a:moveTo>
                  <a:lnTo>
                    <a:pt x="863" y="73"/>
                  </a:lnTo>
                  <a:lnTo>
                    <a:pt x="0" y="91"/>
                  </a:lnTo>
                  <a:lnTo>
                    <a:pt x="0" y="32"/>
                  </a:lnTo>
                  <a:lnTo>
                    <a:pt x="863" y="0"/>
                  </a:lnTo>
                  <a:close/>
                </a:path>
              </a:pathLst>
            </a:custGeom>
            <a:solidFill>
              <a:srgbClr val="6821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5" name="Freeform 140"/>
            <p:cNvSpPr>
              <a:spLocks/>
            </p:cNvSpPr>
            <p:nvPr/>
          </p:nvSpPr>
          <p:spPr bwMode="auto">
            <a:xfrm>
              <a:off x="4883" y="2920"/>
              <a:ext cx="241" cy="68"/>
            </a:xfrm>
            <a:custGeom>
              <a:avLst/>
              <a:gdLst>
                <a:gd name="T0" fmla="*/ 241 w 241"/>
                <a:gd name="T1" fmla="*/ 5 h 68"/>
                <a:gd name="T2" fmla="*/ 241 w 241"/>
                <a:gd name="T3" fmla="*/ 68 h 68"/>
                <a:gd name="T4" fmla="*/ 0 w 241"/>
                <a:gd name="T5" fmla="*/ 64 h 68"/>
                <a:gd name="T6" fmla="*/ 0 w 241"/>
                <a:gd name="T7" fmla="*/ 0 h 68"/>
                <a:gd name="T8" fmla="*/ 241 w 241"/>
                <a:gd name="T9" fmla="*/ 5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1" h="68">
                  <a:moveTo>
                    <a:pt x="241" y="5"/>
                  </a:moveTo>
                  <a:lnTo>
                    <a:pt x="241" y="68"/>
                  </a:lnTo>
                  <a:lnTo>
                    <a:pt x="0" y="64"/>
                  </a:lnTo>
                  <a:lnTo>
                    <a:pt x="0" y="0"/>
                  </a:lnTo>
                  <a:lnTo>
                    <a:pt x="241" y="5"/>
                  </a:lnTo>
                  <a:close/>
                </a:path>
              </a:pathLst>
            </a:cu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6" name="Freeform 141"/>
            <p:cNvSpPr>
              <a:spLocks/>
            </p:cNvSpPr>
            <p:nvPr/>
          </p:nvSpPr>
          <p:spPr bwMode="auto">
            <a:xfrm>
              <a:off x="5106" y="2530"/>
              <a:ext cx="182" cy="77"/>
            </a:xfrm>
            <a:custGeom>
              <a:avLst/>
              <a:gdLst>
                <a:gd name="T0" fmla="*/ 182 w 182"/>
                <a:gd name="T1" fmla="*/ 0 h 77"/>
                <a:gd name="T2" fmla="*/ 182 w 182"/>
                <a:gd name="T3" fmla="*/ 68 h 77"/>
                <a:gd name="T4" fmla="*/ 0 w 182"/>
                <a:gd name="T5" fmla="*/ 77 h 77"/>
                <a:gd name="T6" fmla="*/ 4 w 182"/>
                <a:gd name="T7" fmla="*/ 77 h 77"/>
                <a:gd name="T8" fmla="*/ 4 w 182"/>
                <a:gd name="T9" fmla="*/ 9 h 77"/>
                <a:gd name="T10" fmla="*/ 182 w 182"/>
                <a:gd name="T11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2" h="77">
                  <a:moveTo>
                    <a:pt x="182" y="0"/>
                  </a:moveTo>
                  <a:lnTo>
                    <a:pt x="182" y="68"/>
                  </a:lnTo>
                  <a:lnTo>
                    <a:pt x="0" y="77"/>
                  </a:lnTo>
                  <a:lnTo>
                    <a:pt x="4" y="77"/>
                  </a:lnTo>
                  <a:lnTo>
                    <a:pt x="4" y="9"/>
                  </a:lnTo>
                  <a:lnTo>
                    <a:pt x="182" y="0"/>
                  </a:lnTo>
                  <a:close/>
                </a:path>
              </a:pathLst>
            </a:cu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7" name="Freeform 142"/>
            <p:cNvSpPr>
              <a:spLocks/>
            </p:cNvSpPr>
            <p:nvPr/>
          </p:nvSpPr>
          <p:spPr bwMode="auto">
            <a:xfrm>
              <a:off x="3489" y="2716"/>
              <a:ext cx="1017" cy="309"/>
            </a:xfrm>
            <a:custGeom>
              <a:avLst/>
              <a:gdLst>
                <a:gd name="T0" fmla="*/ 5 w 1017"/>
                <a:gd name="T1" fmla="*/ 309 h 309"/>
                <a:gd name="T2" fmla="*/ 0 w 1017"/>
                <a:gd name="T3" fmla="*/ 291 h 309"/>
                <a:gd name="T4" fmla="*/ 218 w 1017"/>
                <a:gd name="T5" fmla="*/ 236 h 309"/>
                <a:gd name="T6" fmla="*/ 400 w 1017"/>
                <a:gd name="T7" fmla="*/ 127 h 309"/>
                <a:gd name="T8" fmla="*/ 618 w 1017"/>
                <a:gd name="T9" fmla="*/ 118 h 309"/>
                <a:gd name="T10" fmla="*/ 795 w 1017"/>
                <a:gd name="T11" fmla="*/ 9 h 309"/>
                <a:gd name="T12" fmla="*/ 1017 w 1017"/>
                <a:gd name="T13" fmla="*/ 0 h 309"/>
                <a:gd name="T14" fmla="*/ 1017 w 1017"/>
                <a:gd name="T15" fmla="*/ 18 h 309"/>
                <a:gd name="T16" fmla="*/ 799 w 1017"/>
                <a:gd name="T17" fmla="*/ 27 h 309"/>
                <a:gd name="T18" fmla="*/ 622 w 1017"/>
                <a:gd name="T19" fmla="*/ 136 h 309"/>
                <a:gd name="T20" fmla="*/ 404 w 1017"/>
                <a:gd name="T21" fmla="*/ 145 h 309"/>
                <a:gd name="T22" fmla="*/ 227 w 1017"/>
                <a:gd name="T23" fmla="*/ 254 h 309"/>
                <a:gd name="T24" fmla="*/ 5 w 1017"/>
                <a:gd name="T25" fmla="*/ 309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17" h="309">
                  <a:moveTo>
                    <a:pt x="5" y="309"/>
                  </a:moveTo>
                  <a:lnTo>
                    <a:pt x="0" y="291"/>
                  </a:lnTo>
                  <a:lnTo>
                    <a:pt x="218" y="236"/>
                  </a:lnTo>
                  <a:lnTo>
                    <a:pt x="400" y="127"/>
                  </a:lnTo>
                  <a:lnTo>
                    <a:pt x="618" y="118"/>
                  </a:lnTo>
                  <a:lnTo>
                    <a:pt x="795" y="9"/>
                  </a:lnTo>
                  <a:lnTo>
                    <a:pt x="1017" y="0"/>
                  </a:lnTo>
                  <a:lnTo>
                    <a:pt x="1017" y="18"/>
                  </a:lnTo>
                  <a:lnTo>
                    <a:pt x="799" y="27"/>
                  </a:lnTo>
                  <a:lnTo>
                    <a:pt x="622" y="136"/>
                  </a:lnTo>
                  <a:lnTo>
                    <a:pt x="404" y="145"/>
                  </a:lnTo>
                  <a:lnTo>
                    <a:pt x="227" y="254"/>
                  </a:lnTo>
                  <a:lnTo>
                    <a:pt x="5" y="309"/>
                  </a:lnTo>
                  <a:close/>
                </a:path>
              </a:pathLst>
            </a:custGeom>
            <a:solidFill>
              <a:srgbClr val="00BC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8" name="Freeform 143"/>
            <p:cNvSpPr>
              <a:spLocks/>
            </p:cNvSpPr>
            <p:nvPr/>
          </p:nvSpPr>
          <p:spPr bwMode="auto">
            <a:xfrm>
              <a:off x="3480" y="2598"/>
              <a:ext cx="758" cy="431"/>
            </a:xfrm>
            <a:custGeom>
              <a:avLst/>
              <a:gdLst>
                <a:gd name="T0" fmla="*/ 9 w 758"/>
                <a:gd name="T1" fmla="*/ 431 h 431"/>
                <a:gd name="T2" fmla="*/ 0 w 758"/>
                <a:gd name="T3" fmla="*/ 413 h 431"/>
                <a:gd name="T4" fmla="*/ 177 w 758"/>
                <a:gd name="T5" fmla="*/ 331 h 431"/>
                <a:gd name="T6" fmla="*/ 286 w 758"/>
                <a:gd name="T7" fmla="*/ 204 h 431"/>
                <a:gd name="T8" fmla="*/ 468 w 758"/>
                <a:gd name="T9" fmla="*/ 168 h 431"/>
                <a:gd name="T10" fmla="*/ 577 w 758"/>
                <a:gd name="T11" fmla="*/ 41 h 431"/>
                <a:gd name="T12" fmla="*/ 758 w 758"/>
                <a:gd name="T13" fmla="*/ 0 h 431"/>
                <a:gd name="T14" fmla="*/ 758 w 758"/>
                <a:gd name="T15" fmla="*/ 18 h 431"/>
                <a:gd name="T16" fmla="*/ 586 w 758"/>
                <a:gd name="T17" fmla="*/ 54 h 431"/>
                <a:gd name="T18" fmla="*/ 477 w 758"/>
                <a:gd name="T19" fmla="*/ 182 h 431"/>
                <a:gd name="T20" fmla="*/ 295 w 758"/>
                <a:gd name="T21" fmla="*/ 218 h 431"/>
                <a:gd name="T22" fmla="*/ 191 w 758"/>
                <a:gd name="T23" fmla="*/ 345 h 431"/>
                <a:gd name="T24" fmla="*/ 9 w 758"/>
                <a:gd name="T25" fmla="*/ 431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58" h="431">
                  <a:moveTo>
                    <a:pt x="9" y="431"/>
                  </a:moveTo>
                  <a:lnTo>
                    <a:pt x="0" y="413"/>
                  </a:lnTo>
                  <a:lnTo>
                    <a:pt x="177" y="331"/>
                  </a:lnTo>
                  <a:lnTo>
                    <a:pt x="286" y="204"/>
                  </a:lnTo>
                  <a:lnTo>
                    <a:pt x="468" y="168"/>
                  </a:lnTo>
                  <a:lnTo>
                    <a:pt x="577" y="41"/>
                  </a:lnTo>
                  <a:lnTo>
                    <a:pt x="758" y="0"/>
                  </a:lnTo>
                  <a:lnTo>
                    <a:pt x="758" y="18"/>
                  </a:lnTo>
                  <a:lnTo>
                    <a:pt x="586" y="54"/>
                  </a:lnTo>
                  <a:lnTo>
                    <a:pt x="477" y="182"/>
                  </a:lnTo>
                  <a:lnTo>
                    <a:pt x="295" y="218"/>
                  </a:lnTo>
                  <a:lnTo>
                    <a:pt x="191" y="345"/>
                  </a:lnTo>
                  <a:lnTo>
                    <a:pt x="9" y="431"/>
                  </a:lnTo>
                  <a:close/>
                </a:path>
              </a:pathLst>
            </a:custGeom>
            <a:solidFill>
              <a:srgbClr val="6821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9" name="Freeform 144"/>
            <p:cNvSpPr>
              <a:spLocks/>
            </p:cNvSpPr>
            <p:nvPr/>
          </p:nvSpPr>
          <p:spPr bwMode="auto">
            <a:xfrm>
              <a:off x="3494" y="2820"/>
              <a:ext cx="813" cy="205"/>
            </a:xfrm>
            <a:custGeom>
              <a:avLst/>
              <a:gdLst>
                <a:gd name="T0" fmla="*/ 4 w 813"/>
                <a:gd name="T1" fmla="*/ 205 h 205"/>
                <a:gd name="T2" fmla="*/ 0 w 813"/>
                <a:gd name="T3" fmla="*/ 187 h 205"/>
                <a:gd name="T4" fmla="*/ 172 w 813"/>
                <a:gd name="T5" fmla="*/ 159 h 205"/>
                <a:gd name="T6" fmla="*/ 318 w 813"/>
                <a:gd name="T7" fmla="*/ 73 h 205"/>
                <a:gd name="T8" fmla="*/ 490 w 813"/>
                <a:gd name="T9" fmla="*/ 91 h 205"/>
                <a:gd name="T10" fmla="*/ 635 w 813"/>
                <a:gd name="T11" fmla="*/ 0 h 205"/>
                <a:gd name="T12" fmla="*/ 813 w 813"/>
                <a:gd name="T13" fmla="*/ 19 h 205"/>
                <a:gd name="T14" fmla="*/ 808 w 813"/>
                <a:gd name="T15" fmla="*/ 37 h 205"/>
                <a:gd name="T16" fmla="*/ 640 w 813"/>
                <a:gd name="T17" fmla="*/ 19 h 205"/>
                <a:gd name="T18" fmla="*/ 495 w 813"/>
                <a:gd name="T19" fmla="*/ 109 h 205"/>
                <a:gd name="T20" fmla="*/ 322 w 813"/>
                <a:gd name="T21" fmla="*/ 91 h 205"/>
                <a:gd name="T22" fmla="*/ 177 w 813"/>
                <a:gd name="T23" fmla="*/ 178 h 205"/>
                <a:gd name="T24" fmla="*/ 4 w 813"/>
                <a:gd name="T25" fmla="*/ 205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13" h="205">
                  <a:moveTo>
                    <a:pt x="4" y="205"/>
                  </a:moveTo>
                  <a:lnTo>
                    <a:pt x="0" y="187"/>
                  </a:lnTo>
                  <a:lnTo>
                    <a:pt x="172" y="159"/>
                  </a:lnTo>
                  <a:lnTo>
                    <a:pt x="318" y="73"/>
                  </a:lnTo>
                  <a:lnTo>
                    <a:pt x="490" y="91"/>
                  </a:lnTo>
                  <a:lnTo>
                    <a:pt x="635" y="0"/>
                  </a:lnTo>
                  <a:lnTo>
                    <a:pt x="813" y="19"/>
                  </a:lnTo>
                  <a:lnTo>
                    <a:pt x="808" y="37"/>
                  </a:lnTo>
                  <a:lnTo>
                    <a:pt x="640" y="19"/>
                  </a:lnTo>
                  <a:lnTo>
                    <a:pt x="495" y="109"/>
                  </a:lnTo>
                  <a:lnTo>
                    <a:pt x="322" y="91"/>
                  </a:lnTo>
                  <a:lnTo>
                    <a:pt x="177" y="178"/>
                  </a:lnTo>
                  <a:lnTo>
                    <a:pt x="4" y="205"/>
                  </a:lnTo>
                  <a:close/>
                </a:path>
              </a:pathLst>
            </a:custGeom>
            <a:solidFill>
              <a:srgbClr val="007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0" name="Rectangle 145"/>
            <p:cNvSpPr>
              <a:spLocks noChangeArrowheads="1"/>
            </p:cNvSpPr>
            <p:nvPr/>
          </p:nvSpPr>
          <p:spPr bwMode="auto">
            <a:xfrm>
              <a:off x="3485" y="2562"/>
              <a:ext cx="68" cy="18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1" name="Rectangle 146"/>
            <p:cNvSpPr>
              <a:spLocks noChangeArrowheads="1"/>
            </p:cNvSpPr>
            <p:nvPr/>
          </p:nvSpPr>
          <p:spPr bwMode="auto">
            <a:xfrm>
              <a:off x="3485" y="2643"/>
              <a:ext cx="68" cy="23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2" name="Rectangle 147"/>
            <p:cNvSpPr>
              <a:spLocks noChangeArrowheads="1"/>
            </p:cNvSpPr>
            <p:nvPr/>
          </p:nvSpPr>
          <p:spPr bwMode="auto">
            <a:xfrm>
              <a:off x="3485" y="2730"/>
              <a:ext cx="68" cy="18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3" name="Rectangle 148"/>
            <p:cNvSpPr>
              <a:spLocks noChangeArrowheads="1"/>
            </p:cNvSpPr>
            <p:nvPr/>
          </p:nvSpPr>
          <p:spPr bwMode="auto">
            <a:xfrm>
              <a:off x="3485" y="2811"/>
              <a:ext cx="68" cy="23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4" name="Rectangle 149"/>
            <p:cNvSpPr>
              <a:spLocks noChangeArrowheads="1"/>
            </p:cNvSpPr>
            <p:nvPr/>
          </p:nvSpPr>
          <p:spPr bwMode="auto">
            <a:xfrm>
              <a:off x="3485" y="2898"/>
              <a:ext cx="68" cy="18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5" name="Rectangle 150"/>
            <p:cNvSpPr>
              <a:spLocks noChangeArrowheads="1"/>
            </p:cNvSpPr>
            <p:nvPr/>
          </p:nvSpPr>
          <p:spPr bwMode="auto">
            <a:xfrm>
              <a:off x="3485" y="3052"/>
              <a:ext cx="1021" cy="18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6" name="Freeform 151"/>
            <p:cNvSpPr>
              <a:spLocks/>
            </p:cNvSpPr>
            <p:nvPr/>
          </p:nvSpPr>
          <p:spPr bwMode="auto">
            <a:xfrm>
              <a:off x="2254" y="3547"/>
              <a:ext cx="327" cy="136"/>
            </a:xfrm>
            <a:custGeom>
              <a:avLst/>
              <a:gdLst>
                <a:gd name="T0" fmla="*/ 327 w 327"/>
                <a:gd name="T1" fmla="*/ 136 h 136"/>
                <a:gd name="T2" fmla="*/ 327 w 327"/>
                <a:gd name="T3" fmla="*/ 100 h 136"/>
                <a:gd name="T4" fmla="*/ 0 w 327"/>
                <a:gd name="T5" fmla="*/ 0 h 136"/>
                <a:gd name="T6" fmla="*/ 0 w 327"/>
                <a:gd name="T7" fmla="*/ 50 h 136"/>
                <a:gd name="T8" fmla="*/ 327 w 327"/>
                <a:gd name="T9" fmla="*/ 136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7" h="136">
                  <a:moveTo>
                    <a:pt x="327" y="136"/>
                  </a:moveTo>
                  <a:lnTo>
                    <a:pt x="327" y="100"/>
                  </a:lnTo>
                  <a:lnTo>
                    <a:pt x="0" y="0"/>
                  </a:lnTo>
                  <a:lnTo>
                    <a:pt x="0" y="50"/>
                  </a:lnTo>
                  <a:lnTo>
                    <a:pt x="327" y="136"/>
                  </a:lnTo>
                  <a:close/>
                </a:path>
              </a:pathLst>
            </a:custGeom>
            <a:solidFill>
              <a:srgbClr val="9696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7" name="Freeform 152"/>
            <p:cNvSpPr>
              <a:spLocks/>
            </p:cNvSpPr>
            <p:nvPr/>
          </p:nvSpPr>
          <p:spPr bwMode="auto">
            <a:xfrm>
              <a:off x="2254" y="3434"/>
              <a:ext cx="1194" cy="249"/>
            </a:xfrm>
            <a:custGeom>
              <a:avLst/>
              <a:gdLst>
                <a:gd name="T0" fmla="*/ 1194 w 1194"/>
                <a:gd name="T1" fmla="*/ 86 h 249"/>
                <a:gd name="T2" fmla="*/ 1194 w 1194"/>
                <a:gd name="T3" fmla="*/ 86 h 249"/>
                <a:gd name="T4" fmla="*/ 1194 w 1194"/>
                <a:gd name="T5" fmla="*/ 86 h 249"/>
                <a:gd name="T6" fmla="*/ 867 w 1194"/>
                <a:gd name="T7" fmla="*/ 0 h 249"/>
                <a:gd name="T8" fmla="*/ 0 w 1194"/>
                <a:gd name="T9" fmla="*/ 113 h 249"/>
                <a:gd name="T10" fmla="*/ 327 w 1194"/>
                <a:gd name="T11" fmla="*/ 213 h 249"/>
                <a:gd name="T12" fmla="*/ 327 w 1194"/>
                <a:gd name="T13" fmla="*/ 249 h 249"/>
                <a:gd name="T14" fmla="*/ 1194 w 1194"/>
                <a:gd name="T15" fmla="*/ 104 h 249"/>
                <a:gd name="T16" fmla="*/ 1194 w 1194"/>
                <a:gd name="T17" fmla="*/ 86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94" h="249">
                  <a:moveTo>
                    <a:pt x="1194" y="86"/>
                  </a:moveTo>
                  <a:lnTo>
                    <a:pt x="1194" y="86"/>
                  </a:lnTo>
                  <a:lnTo>
                    <a:pt x="1194" y="86"/>
                  </a:lnTo>
                  <a:lnTo>
                    <a:pt x="867" y="0"/>
                  </a:lnTo>
                  <a:lnTo>
                    <a:pt x="0" y="113"/>
                  </a:lnTo>
                  <a:lnTo>
                    <a:pt x="327" y="213"/>
                  </a:lnTo>
                  <a:lnTo>
                    <a:pt x="327" y="249"/>
                  </a:lnTo>
                  <a:lnTo>
                    <a:pt x="1194" y="104"/>
                  </a:lnTo>
                  <a:lnTo>
                    <a:pt x="1194" y="86"/>
                  </a:lnTo>
                  <a:close/>
                </a:path>
              </a:pathLst>
            </a:cu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8" name="Freeform 153"/>
            <p:cNvSpPr>
              <a:spLocks/>
            </p:cNvSpPr>
            <p:nvPr/>
          </p:nvSpPr>
          <p:spPr bwMode="auto">
            <a:xfrm>
              <a:off x="5397" y="3547"/>
              <a:ext cx="331" cy="136"/>
            </a:xfrm>
            <a:custGeom>
              <a:avLst/>
              <a:gdLst>
                <a:gd name="T0" fmla="*/ 4 w 331"/>
                <a:gd name="T1" fmla="*/ 136 h 136"/>
                <a:gd name="T2" fmla="*/ 0 w 331"/>
                <a:gd name="T3" fmla="*/ 100 h 136"/>
                <a:gd name="T4" fmla="*/ 327 w 331"/>
                <a:gd name="T5" fmla="*/ 0 h 136"/>
                <a:gd name="T6" fmla="*/ 331 w 331"/>
                <a:gd name="T7" fmla="*/ 50 h 136"/>
                <a:gd name="T8" fmla="*/ 4 w 331"/>
                <a:gd name="T9" fmla="*/ 136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1" h="136">
                  <a:moveTo>
                    <a:pt x="4" y="136"/>
                  </a:moveTo>
                  <a:lnTo>
                    <a:pt x="0" y="100"/>
                  </a:lnTo>
                  <a:lnTo>
                    <a:pt x="327" y="0"/>
                  </a:lnTo>
                  <a:lnTo>
                    <a:pt x="331" y="50"/>
                  </a:lnTo>
                  <a:lnTo>
                    <a:pt x="4" y="136"/>
                  </a:lnTo>
                  <a:close/>
                </a:path>
              </a:pathLst>
            </a:custGeom>
            <a:solidFill>
              <a:srgbClr val="9696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9" name="Freeform 154"/>
            <p:cNvSpPr>
              <a:spLocks/>
            </p:cNvSpPr>
            <p:nvPr/>
          </p:nvSpPr>
          <p:spPr bwMode="auto">
            <a:xfrm>
              <a:off x="4529" y="3434"/>
              <a:ext cx="1195" cy="249"/>
            </a:xfrm>
            <a:custGeom>
              <a:avLst/>
              <a:gdLst>
                <a:gd name="T0" fmla="*/ 0 w 1195"/>
                <a:gd name="T1" fmla="*/ 86 h 249"/>
                <a:gd name="T2" fmla="*/ 0 w 1195"/>
                <a:gd name="T3" fmla="*/ 86 h 249"/>
                <a:gd name="T4" fmla="*/ 0 w 1195"/>
                <a:gd name="T5" fmla="*/ 86 h 249"/>
                <a:gd name="T6" fmla="*/ 323 w 1195"/>
                <a:gd name="T7" fmla="*/ 0 h 249"/>
                <a:gd name="T8" fmla="*/ 1195 w 1195"/>
                <a:gd name="T9" fmla="*/ 113 h 249"/>
                <a:gd name="T10" fmla="*/ 868 w 1195"/>
                <a:gd name="T11" fmla="*/ 213 h 249"/>
                <a:gd name="T12" fmla="*/ 872 w 1195"/>
                <a:gd name="T13" fmla="*/ 249 h 249"/>
                <a:gd name="T14" fmla="*/ 0 w 1195"/>
                <a:gd name="T15" fmla="*/ 104 h 249"/>
                <a:gd name="T16" fmla="*/ 0 w 1195"/>
                <a:gd name="T17" fmla="*/ 86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95" h="249">
                  <a:moveTo>
                    <a:pt x="0" y="86"/>
                  </a:moveTo>
                  <a:lnTo>
                    <a:pt x="0" y="86"/>
                  </a:lnTo>
                  <a:lnTo>
                    <a:pt x="0" y="86"/>
                  </a:lnTo>
                  <a:lnTo>
                    <a:pt x="323" y="0"/>
                  </a:lnTo>
                  <a:lnTo>
                    <a:pt x="1195" y="113"/>
                  </a:lnTo>
                  <a:lnTo>
                    <a:pt x="868" y="213"/>
                  </a:lnTo>
                  <a:lnTo>
                    <a:pt x="872" y="249"/>
                  </a:lnTo>
                  <a:lnTo>
                    <a:pt x="0" y="104"/>
                  </a:lnTo>
                  <a:lnTo>
                    <a:pt x="0" y="86"/>
                  </a:lnTo>
                  <a:close/>
                </a:path>
              </a:pathLst>
            </a:cu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0" name="Freeform 155"/>
            <p:cNvSpPr>
              <a:spLocks/>
            </p:cNvSpPr>
            <p:nvPr/>
          </p:nvSpPr>
          <p:spPr bwMode="auto">
            <a:xfrm>
              <a:off x="3448" y="3393"/>
              <a:ext cx="91" cy="140"/>
            </a:xfrm>
            <a:custGeom>
              <a:avLst/>
              <a:gdLst>
                <a:gd name="T0" fmla="*/ 91 w 91"/>
                <a:gd name="T1" fmla="*/ 140 h 140"/>
                <a:gd name="T2" fmla="*/ 91 w 91"/>
                <a:gd name="T3" fmla="*/ 104 h 140"/>
                <a:gd name="T4" fmla="*/ 0 w 91"/>
                <a:gd name="T5" fmla="*/ 0 h 140"/>
                <a:gd name="T6" fmla="*/ 0 w 91"/>
                <a:gd name="T7" fmla="*/ 54 h 140"/>
                <a:gd name="T8" fmla="*/ 91 w 91"/>
                <a:gd name="T9" fmla="*/ 14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1" h="140">
                  <a:moveTo>
                    <a:pt x="91" y="140"/>
                  </a:moveTo>
                  <a:lnTo>
                    <a:pt x="91" y="104"/>
                  </a:lnTo>
                  <a:lnTo>
                    <a:pt x="0" y="0"/>
                  </a:lnTo>
                  <a:lnTo>
                    <a:pt x="0" y="54"/>
                  </a:lnTo>
                  <a:lnTo>
                    <a:pt x="91" y="140"/>
                  </a:lnTo>
                  <a:close/>
                </a:path>
              </a:pathLst>
            </a:custGeom>
            <a:solidFill>
              <a:srgbClr val="9696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1" name="Freeform 156"/>
            <p:cNvSpPr>
              <a:spLocks/>
            </p:cNvSpPr>
            <p:nvPr/>
          </p:nvSpPr>
          <p:spPr bwMode="auto">
            <a:xfrm>
              <a:off x="4434" y="3393"/>
              <a:ext cx="95" cy="140"/>
            </a:xfrm>
            <a:custGeom>
              <a:avLst/>
              <a:gdLst>
                <a:gd name="T0" fmla="*/ 4 w 95"/>
                <a:gd name="T1" fmla="*/ 140 h 140"/>
                <a:gd name="T2" fmla="*/ 0 w 95"/>
                <a:gd name="T3" fmla="*/ 104 h 140"/>
                <a:gd name="T4" fmla="*/ 95 w 95"/>
                <a:gd name="T5" fmla="*/ 0 h 140"/>
                <a:gd name="T6" fmla="*/ 95 w 95"/>
                <a:gd name="T7" fmla="*/ 54 h 140"/>
                <a:gd name="T8" fmla="*/ 4 w 95"/>
                <a:gd name="T9" fmla="*/ 14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" h="140">
                  <a:moveTo>
                    <a:pt x="4" y="140"/>
                  </a:moveTo>
                  <a:lnTo>
                    <a:pt x="0" y="104"/>
                  </a:lnTo>
                  <a:lnTo>
                    <a:pt x="95" y="0"/>
                  </a:lnTo>
                  <a:lnTo>
                    <a:pt x="95" y="54"/>
                  </a:lnTo>
                  <a:lnTo>
                    <a:pt x="4" y="140"/>
                  </a:lnTo>
                  <a:close/>
                </a:path>
              </a:pathLst>
            </a:custGeom>
            <a:solidFill>
              <a:srgbClr val="9696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2" name="Freeform 157"/>
            <p:cNvSpPr>
              <a:spLocks/>
            </p:cNvSpPr>
            <p:nvPr/>
          </p:nvSpPr>
          <p:spPr bwMode="auto">
            <a:xfrm>
              <a:off x="3448" y="3393"/>
              <a:ext cx="1081" cy="104"/>
            </a:xfrm>
            <a:custGeom>
              <a:avLst/>
              <a:gdLst>
                <a:gd name="T0" fmla="*/ 986 w 1081"/>
                <a:gd name="T1" fmla="*/ 104 h 104"/>
                <a:gd name="T2" fmla="*/ 91 w 1081"/>
                <a:gd name="T3" fmla="*/ 104 h 104"/>
                <a:gd name="T4" fmla="*/ 0 w 1081"/>
                <a:gd name="T5" fmla="*/ 0 h 104"/>
                <a:gd name="T6" fmla="*/ 1081 w 1081"/>
                <a:gd name="T7" fmla="*/ 0 h 104"/>
                <a:gd name="T8" fmla="*/ 986 w 1081"/>
                <a:gd name="T9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1" h="104">
                  <a:moveTo>
                    <a:pt x="986" y="104"/>
                  </a:moveTo>
                  <a:lnTo>
                    <a:pt x="91" y="104"/>
                  </a:lnTo>
                  <a:lnTo>
                    <a:pt x="0" y="0"/>
                  </a:lnTo>
                  <a:lnTo>
                    <a:pt x="1081" y="0"/>
                  </a:lnTo>
                  <a:lnTo>
                    <a:pt x="986" y="104"/>
                  </a:lnTo>
                  <a:close/>
                </a:path>
              </a:pathLst>
            </a:cu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3" name="Freeform 158"/>
            <p:cNvSpPr>
              <a:spLocks/>
            </p:cNvSpPr>
            <p:nvPr/>
          </p:nvSpPr>
          <p:spPr bwMode="auto">
            <a:xfrm>
              <a:off x="3539" y="3497"/>
              <a:ext cx="899" cy="36"/>
            </a:xfrm>
            <a:custGeom>
              <a:avLst/>
              <a:gdLst>
                <a:gd name="T0" fmla="*/ 895 w 899"/>
                <a:gd name="T1" fmla="*/ 0 h 36"/>
                <a:gd name="T2" fmla="*/ 0 w 899"/>
                <a:gd name="T3" fmla="*/ 0 h 36"/>
                <a:gd name="T4" fmla="*/ 0 w 899"/>
                <a:gd name="T5" fmla="*/ 36 h 36"/>
                <a:gd name="T6" fmla="*/ 899 w 899"/>
                <a:gd name="T7" fmla="*/ 36 h 36"/>
                <a:gd name="T8" fmla="*/ 895 w 899"/>
                <a:gd name="T9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9" h="36">
                  <a:moveTo>
                    <a:pt x="895" y="0"/>
                  </a:moveTo>
                  <a:lnTo>
                    <a:pt x="0" y="0"/>
                  </a:lnTo>
                  <a:lnTo>
                    <a:pt x="0" y="36"/>
                  </a:lnTo>
                  <a:lnTo>
                    <a:pt x="899" y="36"/>
                  </a:lnTo>
                  <a:lnTo>
                    <a:pt x="895" y="0"/>
                  </a:lnTo>
                  <a:close/>
                </a:path>
              </a:pathLst>
            </a:cu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4" name="Freeform 159"/>
            <p:cNvSpPr>
              <a:spLocks/>
            </p:cNvSpPr>
            <p:nvPr/>
          </p:nvSpPr>
          <p:spPr bwMode="auto">
            <a:xfrm>
              <a:off x="3898" y="3574"/>
              <a:ext cx="200" cy="91"/>
            </a:xfrm>
            <a:custGeom>
              <a:avLst/>
              <a:gdLst>
                <a:gd name="T0" fmla="*/ 35 w 44"/>
                <a:gd name="T1" fmla="*/ 11 h 20"/>
                <a:gd name="T2" fmla="*/ 22 w 44"/>
                <a:gd name="T3" fmla="*/ 0 h 20"/>
                <a:gd name="T4" fmla="*/ 9 w 44"/>
                <a:gd name="T5" fmla="*/ 11 h 20"/>
                <a:gd name="T6" fmla="*/ 0 w 44"/>
                <a:gd name="T7" fmla="*/ 15 h 20"/>
                <a:gd name="T8" fmla="*/ 10 w 44"/>
                <a:gd name="T9" fmla="*/ 19 h 20"/>
                <a:gd name="T10" fmla="*/ 22 w 44"/>
                <a:gd name="T11" fmla="*/ 20 h 20"/>
                <a:gd name="T12" fmla="*/ 35 w 44"/>
                <a:gd name="T13" fmla="*/ 19 h 20"/>
                <a:gd name="T14" fmla="*/ 44 w 44"/>
                <a:gd name="T15" fmla="*/ 15 h 20"/>
                <a:gd name="T16" fmla="*/ 35 w 44"/>
                <a:gd name="T17" fmla="*/ 11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" h="20">
                  <a:moveTo>
                    <a:pt x="35" y="11"/>
                  </a:moveTo>
                  <a:cubicBezTo>
                    <a:pt x="34" y="5"/>
                    <a:pt x="29" y="0"/>
                    <a:pt x="22" y="0"/>
                  </a:cubicBezTo>
                  <a:cubicBezTo>
                    <a:pt x="16" y="0"/>
                    <a:pt x="10" y="5"/>
                    <a:pt x="9" y="11"/>
                  </a:cubicBezTo>
                  <a:cubicBezTo>
                    <a:pt x="4" y="12"/>
                    <a:pt x="0" y="13"/>
                    <a:pt x="0" y="15"/>
                  </a:cubicBezTo>
                  <a:cubicBezTo>
                    <a:pt x="0" y="16"/>
                    <a:pt x="4" y="18"/>
                    <a:pt x="10" y="19"/>
                  </a:cubicBezTo>
                  <a:cubicBezTo>
                    <a:pt x="13" y="19"/>
                    <a:pt x="18" y="20"/>
                    <a:pt x="22" y="20"/>
                  </a:cubicBezTo>
                  <a:cubicBezTo>
                    <a:pt x="27" y="20"/>
                    <a:pt x="31" y="19"/>
                    <a:pt x="35" y="19"/>
                  </a:cubicBezTo>
                  <a:cubicBezTo>
                    <a:pt x="41" y="18"/>
                    <a:pt x="44" y="17"/>
                    <a:pt x="44" y="15"/>
                  </a:cubicBezTo>
                  <a:cubicBezTo>
                    <a:pt x="44" y="13"/>
                    <a:pt x="41" y="12"/>
                    <a:pt x="35" y="11"/>
                  </a:cubicBezTo>
                  <a:close/>
                </a:path>
              </a:pathLst>
            </a:custGeom>
            <a:solidFill>
              <a:srgbClr val="9696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5" name="Rectangle 160"/>
            <p:cNvSpPr>
              <a:spLocks noChangeArrowheads="1"/>
            </p:cNvSpPr>
            <p:nvPr/>
          </p:nvSpPr>
          <p:spPr bwMode="auto">
            <a:xfrm>
              <a:off x="3335" y="1571"/>
              <a:ext cx="1321" cy="700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6" name="Rectangle 161"/>
            <p:cNvSpPr>
              <a:spLocks noChangeArrowheads="1"/>
            </p:cNvSpPr>
            <p:nvPr/>
          </p:nvSpPr>
          <p:spPr bwMode="auto">
            <a:xfrm>
              <a:off x="3335" y="1571"/>
              <a:ext cx="1321" cy="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7" name="Freeform 162"/>
            <p:cNvSpPr>
              <a:spLocks/>
            </p:cNvSpPr>
            <p:nvPr/>
          </p:nvSpPr>
          <p:spPr bwMode="auto">
            <a:xfrm>
              <a:off x="3998" y="1921"/>
              <a:ext cx="240" cy="259"/>
            </a:xfrm>
            <a:custGeom>
              <a:avLst/>
              <a:gdLst>
                <a:gd name="T0" fmla="*/ 3 w 53"/>
                <a:gd name="T1" fmla="*/ 57 h 57"/>
                <a:gd name="T2" fmla="*/ 40 w 53"/>
                <a:gd name="T3" fmla="*/ 40 h 57"/>
                <a:gd name="T4" fmla="*/ 53 w 53"/>
                <a:gd name="T5" fmla="*/ 19 h 57"/>
                <a:gd name="T6" fmla="*/ 0 w 53"/>
                <a:gd name="T7" fmla="*/ 0 h 57"/>
                <a:gd name="T8" fmla="*/ 3 w 53"/>
                <a:gd name="T9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57">
                  <a:moveTo>
                    <a:pt x="3" y="57"/>
                  </a:moveTo>
                  <a:cubicBezTo>
                    <a:pt x="17" y="56"/>
                    <a:pt x="30" y="50"/>
                    <a:pt x="40" y="40"/>
                  </a:cubicBezTo>
                  <a:cubicBezTo>
                    <a:pt x="46" y="34"/>
                    <a:pt x="51" y="27"/>
                    <a:pt x="53" y="19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3" y="57"/>
                  </a:lnTo>
                  <a:close/>
                </a:path>
              </a:pathLst>
            </a:custGeom>
            <a:solidFill>
              <a:srgbClr val="6821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8" name="Freeform 163"/>
            <p:cNvSpPr>
              <a:spLocks/>
            </p:cNvSpPr>
            <p:nvPr/>
          </p:nvSpPr>
          <p:spPr bwMode="auto">
            <a:xfrm>
              <a:off x="3898" y="1921"/>
              <a:ext cx="113" cy="259"/>
            </a:xfrm>
            <a:custGeom>
              <a:avLst/>
              <a:gdLst>
                <a:gd name="T0" fmla="*/ 0 w 25"/>
                <a:gd name="T1" fmla="*/ 52 h 57"/>
                <a:gd name="T2" fmla="*/ 25 w 25"/>
                <a:gd name="T3" fmla="*/ 57 h 57"/>
                <a:gd name="T4" fmla="*/ 22 w 25"/>
                <a:gd name="T5" fmla="*/ 0 h 57"/>
                <a:gd name="T6" fmla="*/ 0 w 25"/>
                <a:gd name="T7" fmla="*/ 52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57">
                  <a:moveTo>
                    <a:pt x="0" y="52"/>
                  </a:moveTo>
                  <a:cubicBezTo>
                    <a:pt x="8" y="56"/>
                    <a:pt x="17" y="57"/>
                    <a:pt x="25" y="57"/>
                  </a:cubicBezTo>
                  <a:cubicBezTo>
                    <a:pt x="22" y="0"/>
                    <a:pt x="22" y="0"/>
                    <a:pt x="22" y="0"/>
                  </a:cubicBezTo>
                  <a:lnTo>
                    <a:pt x="0" y="52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9" name="Freeform 164"/>
            <p:cNvSpPr>
              <a:spLocks/>
            </p:cNvSpPr>
            <p:nvPr/>
          </p:nvSpPr>
          <p:spPr bwMode="auto">
            <a:xfrm>
              <a:off x="3998" y="1662"/>
              <a:ext cx="277" cy="345"/>
            </a:xfrm>
            <a:custGeom>
              <a:avLst/>
              <a:gdLst>
                <a:gd name="T0" fmla="*/ 53 w 61"/>
                <a:gd name="T1" fmla="*/ 76 h 76"/>
                <a:gd name="T2" fmla="*/ 40 w 61"/>
                <a:gd name="T3" fmla="*/ 17 h 76"/>
                <a:gd name="T4" fmla="*/ 1 w 61"/>
                <a:gd name="T5" fmla="*/ 0 h 76"/>
                <a:gd name="T6" fmla="*/ 0 w 61"/>
                <a:gd name="T7" fmla="*/ 57 h 76"/>
                <a:gd name="T8" fmla="*/ 53 w 61"/>
                <a:gd name="T9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76">
                  <a:moveTo>
                    <a:pt x="53" y="76"/>
                  </a:moveTo>
                  <a:cubicBezTo>
                    <a:pt x="61" y="56"/>
                    <a:pt x="56" y="33"/>
                    <a:pt x="40" y="17"/>
                  </a:cubicBezTo>
                  <a:cubicBezTo>
                    <a:pt x="29" y="6"/>
                    <a:pt x="15" y="0"/>
                    <a:pt x="1" y="0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53" y="76"/>
                    <a:pt x="53" y="76"/>
                    <a:pt x="53" y="76"/>
                  </a:cubicBezTo>
                </a:path>
              </a:pathLst>
            </a:custGeom>
            <a:solidFill>
              <a:srgbClr val="4423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0" name="Freeform 165"/>
            <p:cNvSpPr>
              <a:spLocks/>
            </p:cNvSpPr>
            <p:nvPr/>
          </p:nvSpPr>
          <p:spPr bwMode="auto">
            <a:xfrm>
              <a:off x="3816" y="1921"/>
              <a:ext cx="182" cy="236"/>
            </a:xfrm>
            <a:custGeom>
              <a:avLst/>
              <a:gdLst>
                <a:gd name="T0" fmla="*/ 40 w 40"/>
                <a:gd name="T1" fmla="*/ 0 h 52"/>
                <a:gd name="T2" fmla="*/ 0 w 40"/>
                <a:gd name="T3" fmla="*/ 40 h 52"/>
                <a:gd name="T4" fmla="*/ 18 w 40"/>
                <a:gd name="T5" fmla="*/ 52 h 52"/>
                <a:gd name="T6" fmla="*/ 40 w 40"/>
                <a:gd name="T7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52">
                  <a:moveTo>
                    <a:pt x="40" y="0"/>
                  </a:moveTo>
                  <a:cubicBezTo>
                    <a:pt x="0" y="40"/>
                    <a:pt x="0" y="40"/>
                    <a:pt x="0" y="40"/>
                  </a:cubicBezTo>
                  <a:cubicBezTo>
                    <a:pt x="5" y="45"/>
                    <a:pt x="12" y="50"/>
                    <a:pt x="18" y="52"/>
                  </a:cubicBezTo>
                  <a:lnTo>
                    <a:pt x="40" y="0"/>
                  </a:lnTo>
                  <a:close/>
                </a:path>
              </a:pathLst>
            </a:custGeom>
            <a:solidFill>
              <a:srgbClr val="007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1" name="Freeform 166"/>
            <p:cNvSpPr>
              <a:spLocks/>
            </p:cNvSpPr>
            <p:nvPr/>
          </p:nvSpPr>
          <p:spPr bwMode="auto">
            <a:xfrm>
              <a:off x="3921" y="1662"/>
              <a:ext cx="81" cy="259"/>
            </a:xfrm>
            <a:custGeom>
              <a:avLst/>
              <a:gdLst>
                <a:gd name="T0" fmla="*/ 18 w 18"/>
                <a:gd name="T1" fmla="*/ 0 h 57"/>
                <a:gd name="T2" fmla="*/ 0 w 18"/>
                <a:gd name="T3" fmla="*/ 3 h 57"/>
                <a:gd name="T4" fmla="*/ 17 w 18"/>
                <a:gd name="T5" fmla="*/ 57 h 57"/>
                <a:gd name="T6" fmla="*/ 18 w 18"/>
                <a:gd name="T7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57">
                  <a:moveTo>
                    <a:pt x="18" y="0"/>
                  </a:moveTo>
                  <a:cubicBezTo>
                    <a:pt x="12" y="0"/>
                    <a:pt x="5" y="1"/>
                    <a:pt x="0" y="3"/>
                  </a:cubicBezTo>
                  <a:cubicBezTo>
                    <a:pt x="17" y="57"/>
                    <a:pt x="17" y="57"/>
                    <a:pt x="17" y="57"/>
                  </a:cubicBezTo>
                  <a:cubicBezTo>
                    <a:pt x="18" y="0"/>
                    <a:pt x="18" y="0"/>
                    <a:pt x="18" y="0"/>
                  </a:cubicBezTo>
                </a:path>
              </a:pathLst>
            </a:custGeom>
            <a:solidFill>
              <a:srgbClr val="007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2" name="Freeform 167"/>
            <p:cNvSpPr>
              <a:spLocks/>
            </p:cNvSpPr>
            <p:nvPr/>
          </p:nvSpPr>
          <p:spPr bwMode="auto">
            <a:xfrm>
              <a:off x="3716" y="1676"/>
              <a:ext cx="282" cy="427"/>
            </a:xfrm>
            <a:custGeom>
              <a:avLst/>
              <a:gdLst>
                <a:gd name="T0" fmla="*/ 45 w 62"/>
                <a:gd name="T1" fmla="*/ 0 h 94"/>
                <a:gd name="T2" fmla="*/ 22 w 62"/>
                <a:gd name="T3" fmla="*/ 14 h 94"/>
                <a:gd name="T4" fmla="*/ 22 w 62"/>
                <a:gd name="T5" fmla="*/ 94 h 94"/>
                <a:gd name="T6" fmla="*/ 62 w 62"/>
                <a:gd name="T7" fmla="*/ 54 h 94"/>
                <a:gd name="T8" fmla="*/ 45 w 62"/>
                <a:gd name="T9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94">
                  <a:moveTo>
                    <a:pt x="45" y="0"/>
                  </a:moveTo>
                  <a:cubicBezTo>
                    <a:pt x="36" y="3"/>
                    <a:pt x="29" y="7"/>
                    <a:pt x="22" y="14"/>
                  </a:cubicBezTo>
                  <a:cubicBezTo>
                    <a:pt x="0" y="36"/>
                    <a:pt x="0" y="72"/>
                    <a:pt x="22" y="94"/>
                  </a:cubicBezTo>
                  <a:cubicBezTo>
                    <a:pt x="62" y="54"/>
                    <a:pt x="62" y="54"/>
                    <a:pt x="62" y="54"/>
                  </a:cubicBezTo>
                  <a:cubicBezTo>
                    <a:pt x="45" y="0"/>
                    <a:pt x="45" y="0"/>
                    <a:pt x="45" y="0"/>
                  </a:cubicBezTo>
                </a:path>
              </a:pathLst>
            </a:custGeom>
            <a:solidFill>
              <a:srgbClr val="00BC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3" name="Freeform 168"/>
            <p:cNvSpPr>
              <a:spLocks/>
            </p:cNvSpPr>
            <p:nvPr/>
          </p:nvSpPr>
          <p:spPr bwMode="auto">
            <a:xfrm>
              <a:off x="3335" y="1571"/>
              <a:ext cx="1321" cy="182"/>
            </a:xfrm>
            <a:custGeom>
              <a:avLst/>
              <a:gdLst>
                <a:gd name="T0" fmla="*/ 291 w 291"/>
                <a:gd name="T1" fmla="*/ 0 h 40"/>
                <a:gd name="T2" fmla="*/ 0 w 291"/>
                <a:gd name="T3" fmla="*/ 0 h 40"/>
                <a:gd name="T4" fmla="*/ 0 w 291"/>
                <a:gd name="T5" fmla="*/ 40 h 40"/>
                <a:gd name="T6" fmla="*/ 103 w 291"/>
                <a:gd name="T7" fmla="*/ 40 h 40"/>
                <a:gd name="T8" fmla="*/ 106 w 291"/>
                <a:gd name="T9" fmla="*/ 37 h 40"/>
                <a:gd name="T10" fmla="*/ 129 w 291"/>
                <a:gd name="T11" fmla="*/ 23 h 40"/>
                <a:gd name="T12" fmla="*/ 129 w 291"/>
                <a:gd name="T13" fmla="*/ 23 h 40"/>
                <a:gd name="T14" fmla="*/ 146 w 291"/>
                <a:gd name="T15" fmla="*/ 20 h 40"/>
                <a:gd name="T16" fmla="*/ 147 w 291"/>
                <a:gd name="T17" fmla="*/ 20 h 40"/>
                <a:gd name="T18" fmla="*/ 146 w 291"/>
                <a:gd name="T19" fmla="*/ 40 h 40"/>
                <a:gd name="T20" fmla="*/ 147 w 291"/>
                <a:gd name="T21" fmla="*/ 20 h 40"/>
                <a:gd name="T22" fmla="*/ 186 w 291"/>
                <a:gd name="T23" fmla="*/ 37 h 40"/>
                <a:gd name="T24" fmla="*/ 189 w 291"/>
                <a:gd name="T25" fmla="*/ 40 h 40"/>
                <a:gd name="T26" fmla="*/ 291 w 291"/>
                <a:gd name="T27" fmla="*/ 40 h 40"/>
                <a:gd name="T28" fmla="*/ 291 w 291"/>
                <a:gd name="T2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91" h="40">
                  <a:moveTo>
                    <a:pt x="29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4" y="39"/>
                    <a:pt x="105" y="38"/>
                    <a:pt x="106" y="37"/>
                  </a:cubicBezTo>
                  <a:cubicBezTo>
                    <a:pt x="113" y="30"/>
                    <a:pt x="120" y="26"/>
                    <a:pt x="129" y="23"/>
                  </a:cubicBezTo>
                  <a:cubicBezTo>
                    <a:pt x="129" y="23"/>
                    <a:pt x="129" y="23"/>
                    <a:pt x="129" y="23"/>
                  </a:cubicBezTo>
                  <a:cubicBezTo>
                    <a:pt x="134" y="21"/>
                    <a:pt x="140" y="20"/>
                    <a:pt x="146" y="20"/>
                  </a:cubicBezTo>
                  <a:cubicBezTo>
                    <a:pt x="146" y="20"/>
                    <a:pt x="146" y="20"/>
                    <a:pt x="147" y="20"/>
                  </a:cubicBezTo>
                  <a:cubicBezTo>
                    <a:pt x="146" y="40"/>
                    <a:pt x="146" y="40"/>
                    <a:pt x="146" y="40"/>
                  </a:cubicBezTo>
                  <a:cubicBezTo>
                    <a:pt x="147" y="20"/>
                    <a:pt x="147" y="20"/>
                    <a:pt x="147" y="20"/>
                  </a:cubicBezTo>
                  <a:cubicBezTo>
                    <a:pt x="161" y="20"/>
                    <a:pt x="175" y="26"/>
                    <a:pt x="186" y="37"/>
                  </a:cubicBezTo>
                  <a:cubicBezTo>
                    <a:pt x="187" y="38"/>
                    <a:pt x="188" y="39"/>
                    <a:pt x="189" y="40"/>
                  </a:cubicBezTo>
                  <a:cubicBezTo>
                    <a:pt x="291" y="40"/>
                    <a:pt x="291" y="40"/>
                    <a:pt x="291" y="40"/>
                  </a:cubicBezTo>
                  <a:cubicBezTo>
                    <a:pt x="291" y="0"/>
                    <a:pt x="291" y="0"/>
                    <a:pt x="291" y="0"/>
                  </a:cubicBezTo>
                </a:path>
              </a:pathLst>
            </a:custGeom>
            <a:solidFill>
              <a:srgbClr val="9191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4" name="Freeform 169"/>
            <p:cNvSpPr>
              <a:spLocks/>
            </p:cNvSpPr>
            <p:nvPr/>
          </p:nvSpPr>
          <p:spPr bwMode="auto">
            <a:xfrm>
              <a:off x="3998" y="1662"/>
              <a:ext cx="195" cy="91"/>
            </a:xfrm>
            <a:custGeom>
              <a:avLst/>
              <a:gdLst>
                <a:gd name="T0" fmla="*/ 1 w 43"/>
                <a:gd name="T1" fmla="*/ 0 h 20"/>
                <a:gd name="T2" fmla="*/ 0 w 43"/>
                <a:gd name="T3" fmla="*/ 20 h 20"/>
                <a:gd name="T4" fmla="*/ 43 w 43"/>
                <a:gd name="T5" fmla="*/ 20 h 20"/>
                <a:gd name="T6" fmla="*/ 40 w 43"/>
                <a:gd name="T7" fmla="*/ 17 h 20"/>
                <a:gd name="T8" fmla="*/ 1 w 43"/>
                <a:gd name="T9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20">
                  <a:moveTo>
                    <a:pt x="1" y="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43" y="20"/>
                    <a:pt x="43" y="20"/>
                    <a:pt x="43" y="20"/>
                  </a:cubicBezTo>
                  <a:cubicBezTo>
                    <a:pt x="42" y="19"/>
                    <a:pt x="41" y="18"/>
                    <a:pt x="40" y="17"/>
                  </a:cubicBezTo>
                  <a:cubicBezTo>
                    <a:pt x="29" y="6"/>
                    <a:pt x="15" y="0"/>
                    <a:pt x="1" y="0"/>
                  </a:cubicBezTo>
                </a:path>
              </a:pathLst>
            </a:custGeom>
            <a:solidFill>
              <a:srgbClr val="4A3A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5" name="Freeform 170"/>
            <p:cNvSpPr>
              <a:spLocks/>
            </p:cNvSpPr>
            <p:nvPr/>
          </p:nvSpPr>
          <p:spPr bwMode="auto">
            <a:xfrm>
              <a:off x="3921" y="1662"/>
              <a:ext cx="81" cy="91"/>
            </a:xfrm>
            <a:custGeom>
              <a:avLst/>
              <a:gdLst>
                <a:gd name="T0" fmla="*/ 17 w 18"/>
                <a:gd name="T1" fmla="*/ 0 h 20"/>
                <a:gd name="T2" fmla="*/ 0 w 18"/>
                <a:gd name="T3" fmla="*/ 3 h 20"/>
                <a:gd name="T4" fmla="*/ 5 w 18"/>
                <a:gd name="T5" fmla="*/ 20 h 20"/>
                <a:gd name="T6" fmla="*/ 17 w 18"/>
                <a:gd name="T7" fmla="*/ 20 h 20"/>
                <a:gd name="T8" fmla="*/ 18 w 18"/>
                <a:gd name="T9" fmla="*/ 0 h 20"/>
                <a:gd name="T10" fmla="*/ 17 w 18"/>
                <a:gd name="T11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20">
                  <a:moveTo>
                    <a:pt x="17" y="0"/>
                  </a:moveTo>
                  <a:cubicBezTo>
                    <a:pt x="11" y="0"/>
                    <a:pt x="5" y="1"/>
                    <a:pt x="0" y="3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7" y="0"/>
                    <a:pt x="17" y="0"/>
                    <a:pt x="17" y="0"/>
                  </a:cubicBezTo>
                </a:path>
              </a:pathLst>
            </a:custGeom>
            <a:solidFill>
              <a:srgbClr val="2861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6" name="Freeform 171"/>
            <p:cNvSpPr>
              <a:spLocks/>
            </p:cNvSpPr>
            <p:nvPr/>
          </p:nvSpPr>
          <p:spPr bwMode="auto">
            <a:xfrm>
              <a:off x="3802" y="1676"/>
              <a:ext cx="141" cy="77"/>
            </a:xfrm>
            <a:custGeom>
              <a:avLst/>
              <a:gdLst>
                <a:gd name="T0" fmla="*/ 26 w 31"/>
                <a:gd name="T1" fmla="*/ 0 h 17"/>
                <a:gd name="T2" fmla="*/ 3 w 31"/>
                <a:gd name="T3" fmla="*/ 14 h 17"/>
                <a:gd name="T4" fmla="*/ 0 w 31"/>
                <a:gd name="T5" fmla="*/ 17 h 17"/>
                <a:gd name="T6" fmla="*/ 31 w 31"/>
                <a:gd name="T7" fmla="*/ 17 h 17"/>
                <a:gd name="T8" fmla="*/ 26 w 31"/>
                <a:gd name="T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7">
                  <a:moveTo>
                    <a:pt x="26" y="0"/>
                  </a:moveTo>
                  <a:cubicBezTo>
                    <a:pt x="17" y="3"/>
                    <a:pt x="10" y="7"/>
                    <a:pt x="3" y="14"/>
                  </a:cubicBezTo>
                  <a:cubicBezTo>
                    <a:pt x="2" y="15"/>
                    <a:pt x="1" y="16"/>
                    <a:pt x="0" y="17"/>
                  </a:cubicBezTo>
                  <a:cubicBezTo>
                    <a:pt x="31" y="17"/>
                    <a:pt x="31" y="17"/>
                    <a:pt x="31" y="17"/>
                  </a:cubicBezTo>
                  <a:cubicBezTo>
                    <a:pt x="26" y="0"/>
                    <a:pt x="26" y="0"/>
                    <a:pt x="26" y="0"/>
                  </a:cubicBezTo>
                </a:path>
              </a:pathLst>
            </a:custGeom>
            <a:solidFill>
              <a:srgbClr val="2886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7" name="Freeform 172"/>
            <p:cNvSpPr>
              <a:spLocks/>
            </p:cNvSpPr>
            <p:nvPr/>
          </p:nvSpPr>
          <p:spPr bwMode="auto">
            <a:xfrm>
              <a:off x="4361" y="1935"/>
              <a:ext cx="95" cy="100"/>
            </a:xfrm>
            <a:custGeom>
              <a:avLst/>
              <a:gdLst>
                <a:gd name="T0" fmla="*/ 20 w 21"/>
                <a:gd name="T1" fmla="*/ 0 h 22"/>
                <a:gd name="T2" fmla="*/ 5 w 21"/>
                <a:gd name="T3" fmla="*/ 7 h 22"/>
                <a:gd name="T4" fmla="*/ 0 w 21"/>
                <a:gd name="T5" fmla="*/ 15 h 22"/>
                <a:gd name="T6" fmla="*/ 21 w 21"/>
                <a:gd name="T7" fmla="*/ 22 h 22"/>
                <a:gd name="T8" fmla="*/ 20 w 21"/>
                <a:gd name="T9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22">
                  <a:moveTo>
                    <a:pt x="20" y="0"/>
                  </a:moveTo>
                  <a:cubicBezTo>
                    <a:pt x="14" y="1"/>
                    <a:pt x="9" y="3"/>
                    <a:pt x="5" y="7"/>
                  </a:cubicBezTo>
                  <a:cubicBezTo>
                    <a:pt x="3" y="9"/>
                    <a:pt x="1" y="12"/>
                    <a:pt x="0" y="15"/>
                  </a:cubicBezTo>
                  <a:cubicBezTo>
                    <a:pt x="21" y="22"/>
                    <a:pt x="21" y="22"/>
                    <a:pt x="21" y="22"/>
                  </a:cubicBezTo>
                  <a:lnTo>
                    <a:pt x="20" y="0"/>
                  </a:lnTo>
                  <a:close/>
                </a:path>
              </a:pathLst>
            </a:custGeom>
            <a:solidFill>
              <a:srgbClr val="6821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8" name="Freeform 173"/>
            <p:cNvSpPr>
              <a:spLocks/>
            </p:cNvSpPr>
            <p:nvPr/>
          </p:nvSpPr>
          <p:spPr bwMode="auto">
            <a:xfrm>
              <a:off x="4452" y="1935"/>
              <a:ext cx="41" cy="100"/>
            </a:xfrm>
            <a:custGeom>
              <a:avLst/>
              <a:gdLst>
                <a:gd name="T0" fmla="*/ 9 w 9"/>
                <a:gd name="T1" fmla="*/ 2 h 22"/>
                <a:gd name="T2" fmla="*/ 0 w 9"/>
                <a:gd name="T3" fmla="*/ 0 h 22"/>
                <a:gd name="T4" fmla="*/ 1 w 9"/>
                <a:gd name="T5" fmla="*/ 22 h 22"/>
                <a:gd name="T6" fmla="*/ 9 w 9"/>
                <a:gd name="T7" fmla="*/ 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22">
                  <a:moveTo>
                    <a:pt x="9" y="2"/>
                  </a:moveTo>
                  <a:cubicBezTo>
                    <a:pt x="6" y="1"/>
                    <a:pt x="3" y="0"/>
                    <a:pt x="0" y="0"/>
                  </a:cubicBezTo>
                  <a:cubicBezTo>
                    <a:pt x="1" y="22"/>
                    <a:pt x="1" y="22"/>
                    <a:pt x="1" y="22"/>
                  </a:cubicBezTo>
                  <a:lnTo>
                    <a:pt x="9" y="2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9" name="Freeform 174"/>
            <p:cNvSpPr>
              <a:spLocks/>
            </p:cNvSpPr>
            <p:nvPr/>
          </p:nvSpPr>
          <p:spPr bwMode="auto">
            <a:xfrm>
              <a:off x="4347" y="2003"/>
              <a:ext cx="109" cy="132"/>
            </a:xfrm>
            <a:custGeom>
              <a:avLst/>
              <a:gdLst>
                <a:gd name="T0" fmla="*/ 3 w 24"/>
                <a:gd name="T1" fmla="*/ 0 h 29"/>
                <a:gd name="T2" fmla="*/ 8 w 24"/>
                <a:gd name="T3" fmla="*/ 23 h 29"/>
                <a:gd name="T4" fmla="*/ 24 w 24"/>
                <a:gd name="T5" fmla="*/ 29 h 29"/>
                <a:gd name="T6" fmla="*/ 24 w 24"/>
                <a:gd name="T7" fmla="*/ 7 h 29"/>
                <a:gd name="T8" fmla="*/ 3 w 24"/>
                <a:gd name="T9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29">
                  <a:moveTo>
                    <a:pt x="3" y="0"/>
                  </a:moveTo>
                  <a:cubicBezTo>
                    <a:pt x="0" y="8"/>
                    <a:pt x="2" y="17"/>
                    <a:pt x="8" y="23"/>
                  </a:cubicBezTo>
                  <a:cubicBezTo>
                    <a:pt x="12" y="27"/>
                    <a:pt x="18" y="29"/>
                    <a:pt x="24" y="29"/>
                  </a:cubicBezTo>
                  <a:cubicBezTo>
                    <a:pt x="24" y="7"/>
                    <a:pt x="24" y="7"/>
                    <a:pt x="24" y="7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rgbClr val="4423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0" name="Freeform 175"/>
            <p:cNvSpPr>
              <a:spLocks/>
            </p:cNvSpPr>
            <p:nvPr/>
          </p:nvSpPr>
          <p:spPr bwMode="auto">
            <a:xfrm>
              <a:off x="4456" y="1944"/>
              <a:ext cx="69" cy="91"/>
            </a:xfrm>
            <a:custGeom>
              <a:avLst/>
              <a:gdLst>
                <a:gd name="T0" fmla="*/ 0 w 15"/>
                <a:gd name="T1" fmla="*/ 20 h 20"/>
                <a:gd name="T2" fmla="*/ 15 w 15"/>
                <a:gd name="T3" fmla="*/ 5 h 20"/>
                <a:gd name="T4" fmla="*/ 8 w 15"/>
                <a:gd name="T5" fmla="*/ 0 h 20"/>
                <a:gd name="T6" fmla="*/ 0 w 15"/>
                <a:gd name="T7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20">
                  <a:moveTo>
                    <a:pt x="0" y="20"/>
                  </a:moveTo>
                  <a:cubicBezTo>
                    <a:pt x="15" y="5"/>
                    <a:pt x="15" y="5"/>
                    <a:pt x="15" y="5"/>
                  </a:cubicBezTo>
                  <a:cubicBezTo>
                    <a:pt x="13" y="3"/>
                    <a:pt x="11" y="1"/>
                    <a:pt x="8" y="0"/>
                  </a:cubicBezTo>
                  <a:lnTo>
                    <a:pt x="0" y="20"/>
                  </a:lnTo>
                  <a:close/>
                </a:path>
              </a:pathLst>
            </a:custGeom>
            <a:solidFill>
              <a:srgbClr val="007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1" name="Freeform 176"/>
            <p:cNvSpPr>
              <a:spLocks/>
            </p:cNvSpPr>
            <p:nvPr/>
          </p:nvSpPr>
          <p:spPr bwMode="auto">
            <a:xfrm>
              <a:off x="4456" y="2035"/>
              <a:ext cx="32" cy="100"/>
            </a:xfrm>
            <a:custGeom>
              <a:avLst/>
              <a:gdLst>
                <a:gd name="T0" fmla="*/ 0 w 7"/>
                <a:gd name="T1" fmla="*/ 22 h 22"/>
                <a:gd name="T2" fmla="*/ 7 w 7"/>
                <a:gd name="T3" fmla="*/ 21 h 22"/>
                <a:gd name="T4" fmla="*/ 0 w 7"/>
                <a:gd name="T5" fmla="*/ 0 h 22"/>
                <a:gd name="T6" fmla="*/ 0 w 7"/>
                <a:gd name="T7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22">
                  <a:moveTo>
                    <a:pt x="0" y="22"/>
                  </a:moveTo>
                  <a:cubicBezTo>
                    <a:pt x="2" y="22"/>
                    <a:pt x="4" y="22"/>
                    <a:pt x="7" y="21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2"/>
                  </a:lnTo>
                  <a:close/>
                </a:path>
              </a:pathLst>
            </a:custGeom>
            <a:solidFill>
              <a:srgbClr val="007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2" name="Freeform 177"/>
            <p:cNvSpPr>
              <a:spLocks/>
            </p:cNvSpPr>
            <p:nvPr/>
          </p:nvSpPr>
          <p:spPr bwMode="auto">
            <a:xfrm>
              <a:off x="4456" y="1967"/>
              <a:ext cx="109" cy="163"/>
            </a:xfrm>
            <a:custGeom>
              <a:avLst/>
              <a:gdLst>
                <a:gd name="T0" fmla="*/ 7 w 24"/>
                <a:gd name="T1" fmla="*/ 36 h 36"/>
                <a:gd name="T2" fmla="*/ 15 w 24"/>
                <a:gd name="T3" fmla="*/ 31 h 36"/>
                <a:gd name="T4" fmla="*/ 15 w 24"/>
                <a:gd name="T5" fmla="*/ 0 h 36"/>
                <a:gd name="T6" fmla="*/ 0 w 24"/>
                <a:gd name="T7" fmla="*/ 15 h 36"/>
                <a:gd name="T8" fmla="*/ 7 w 24"/>
                <a:gd name="T9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36">
                  <a:moveTo>
                    <a:pt x="7" y="36"/>
                  </a:moveTo>
                  <a:cubicBezTo>
                    <a:pt x="10" y="35"/>
                    <a:pt x="13" y="33"/>
                    <a:pt x="15" y="31"/>
                  </a:cubicBezTo>
                  <a:cubicBezTo>
                    <a:pt x="24" y="22"/>
                    <a:pt x="24" y="8"/>
                    <a:pt x="15" y="0"/>
                  </a:cubicBezTo>
                  <a:cubicBezTo>
                    <a:pt x="0" y="15"/>
                    <a:pt x="0" y="15"/>
                    <a:pt x="0" y="15"/>
                  </a:cubicBezTo>
                  <a:lnTo>
                    <a:pt x="7" y="36"/>
                  </a:lnTo>
                  <a:close/>
                </a:path>
              </a:pathLst>
            </a:custGeom>
            <a:solidFill>
              <a:srgbClr val="00BC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3" name="Freeform 178"/>
            <p:cNvSpPr>
              <a:spLocks/>
            </p:cNvSpPr>
            <p:nvPr/>
          </p:nvSpPr>
          <p:spPr bwMode="auto">
            <a:xfrm>
              <a:off x="3448" y="1935"/>
              <a:ext cx="96" cy="100"/>
            </a:xfrm>
            <a:custGeom>
              <a:avLst/>
              <a:gdLst>
                <a:gd name="T0" fmla="*/ 19 w 21"/>
                <a:gd name="T1" fmla="*/ 0 h 22"/>
                <a:gd name="T2" fmla="*/ 5 w 21"/>
                <a:gd name="T3" fmla="*/ 7 h 22"/>
                <a:gd name="T4" fmla="*/ 0 w 21"/>
                <a:gd name="T5" fmla="*/ 15 h 22"/>
                <a:gd name="T6" fmla="*/ 21 w 21"/>
                <a:gd name="T7" fmla="*/ 22 h 22"/>
                <a:gd name="T8" fmla="*/ 19 w 21"/>
                <a:gd name="T9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22">
                  <a:moveTo>
                    <a:pt x="19" y="0"/>
                  </a:moveTo>
                  <a:cubicBezTo>
                    <a:pt x="14" y="1"/>
                    <a:pt x="9" y="3"/>
                    <a:pt x="5" y="7"/>
                  </a:cubicBezTo>
                  <a:cubicBezTo>
                    <a:pt x="3" y="9"/>
                    <a:pt x="1" y="12"/>
                    <a:pt x="0" y="15"/>
                  </a:cubicBezTo>
                  <a:cubicBezTo>
                    <a:pt x="21" y="22"/>
                    <a:pt x="21" y="22"/>
                    <a:pt x="21" y="22"/>
                  </a:cubicBezTo>
                  <a:lnTo>
                    <a:pt x="19" y="0"/>
                  </a:lnTo>
                  <a:close/>
                </a:path>
              </a:pathLst>
            </a:custGeom>
            <a:solidFill>
              <a:srgbClr val="6821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4" name="Freeform 179"/>
            <p:cNvSpPr>
              <a:spLocks/>
            </p:cNvSpPr>
            <p:nvPr/>
          </p:nvSpPr>
          <p:spPr bwMode="auto">
            <a:xfrm>
              <a:off x="3535" y="1935"/>
              <a:ext cx="45" cy="100"/>
            </a:xfrm>
            <a:custGeom>
              <a:avLst/>
              <a:gdLst>
                <a:gd name="T0" fmla="*/ 10 w 10"/>
                <a:gd name="T1" fmla="*/ 2 h 22"/>
                <a:gd name="T2" fmla="*/ 0 w 10"/>
                <a:gd name="T3" fmla="*/ 0 h 22"/>
                <a:gd name="T4" fmla="*/ 2 w 10"/>
                <a:gd name="T5" fmla="*/ 22 h 22"/>
                <a:gd name="T6" fmla="*/ 10 w 10"/>
                <a:gd name="T7" fmla="*/ 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2">
                  <a:moveTo>
                    <a:pt x="10" y="2"/>
                  </a:moveTo>
                  <a:cubicBezTo>
                    <a:pt x="7" y="1"/>
                    <a:pt x="4" y="0"/>
                    <a:pt x="0" y="0"/>
                  </a:cubicBezTo>
                  <a:cubicBezTo>
                    <a:pt x="2" y="22"/>
                    <a:pt x="2" y="22"/>
                    <a:pt x="2" y="22"/>
                  </a:cubicBezTo>
                  <a:lnTo>
                    <a:pt x="10" y="2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5" name="Freeform 180"/>
            <p:cNvSpPr>
              <a:spLocks/>
            </p:cNvSpPr>
            <p:nvPr/>
          </p:nvSpPr>
          <p:spPr bwMode="auto">
            <a:xfrm>
              <a:off x="3435" y="2003"/>
              <a:ext cx="109" cy="132"/>
            </a:xfrm>
            <a:custGeom>
              <a:avLst/>
              <a:gdLst>
                <a:gd name="T0" fmla="*/ 3 w 24"/>
                <a:gd name="T1" fmla="*/ 0 h 29"/>
                <a:gd name="T2" fmla="*/ 8 w 24"/>
                <a:gd name="T3" fmla="*/ 23 h 29"/>
                <a:gd name="T4" fmla="*/ 23 w 24"/>
                <a:gd name="T5" fmla="*/ 29 h 29"/>
                <a:gd name="T6" fmla="*/ 24 w 24"/>
                <a:gd name="T7" fmla="*/ 7 h 29"/>
                <a:gd name="T8" fmla="*/ 3 w 24"/>
                <a:gd name="T9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29">
                  <a:moveTo>
                    <a:pt x="3" y="0"/>
                  </a:moveTo>
                  <a:cubicBezTo>
                    <a:pt x="0" y="8"/>
                    <a:pt x="2" y="17"/>
                    <a:pt x="8" y="23"/>
                  </a:cubicBezTo>
                  <a:cubicBezTo>
                    <a:pt x="12" y="27"/>
                    <a:pt x="18" y="29"/>
                    <a:pt x="23" y="29"/>
                  </a:cubicBezTo>
                  <a:cubicBezTo>
                    <a:pt x="24" y="7"/>
                    <a:pt x="24" y="7"/>
                    <a:pt x="24" y="7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rgbClr val="4423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6" name="Freeform 181"/>
            <p:cNvSpPr>
              <a:spLocks/>
            </p:cNvSpPr>
            <p:nvPr/>
          </p:nvSpPr>
          <p:spPr bwMode="auto">
            <a:xfrm>
              <a:off x="3544" y="1944"/>
              <a:ext cx="68" cy="91"/>
            </a:xfrm>
            <a:custGeom>
              <a:avLst/>
              <a:gdLst>
                <a:gd name="T0" fmla="*/ 0 w 15"/>
                <a:gd name="T1" fmla="*/ 20 h 20"/>
                <a:gd name="T2" fmla="*/ 15 w 15"/>
                <a:gd name="T3" fmla="*/ 5 h 20"/>
                <a:gd name="T4" fmla="*/ 8 w 15"/>
                <a:gd name="T5" fmla="*/ 0 h 20"/>
                <a:gd name="T6" fmla="*/ 0 w 15"/>
                <a:gd name="T7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20">
                  <a:moveTo>
                    <a:pt x="0" y="20"/>
                  </a:moveTo>
                  <a:cubicBezTo>
                    <a:pt x="15" y="5"/>
                    <a:pt x="15" y="5"/>
                    <a:pt x="15" y="5"/>
                  </a:cubicBezTo>
                  <a:cubicBezTo>
                    <a:pt x="13" y="3"/>
                    <a:pt x="11" y="1"/>
                    <a:pt x="8" y="0"/>
                  </a:cubicBezTo>
                  <a:lnTo>
                    <a:pt x="0" y="20"/>
                  </a:lnTo>
                  <a:close/>
                </a:path>
              </a:pathLst>
            </a:custGeom>
            <a:solidFill>
              <a:srgbClr val="007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7" name="Freeform 182"/>
            <p:cNvSpPr>
              <a:spLocks/>
            </p:cNvSpPr>
            <p:nvPr/>
          </p:nvSpPr>
          <p:spPr bwMode="auto">
            <a:xfrm>
              <a:off x="3539" y="2035"/>
              <a:ext cx="32" cy="100"/>
            </a:xfrm>
            <a:custGeom>
              <a:avLst/>
              <a:gdLst>
                <a:gd name="T0" fmla="*/ 0 w 7"/>
                <a:gd name="T1" fmla="*/ 22 h 22"/>
                <a:gd name="T2" fmla="*/ 7 w 7"/>
                <a:gd name="T3" fmla="*/ 21 h 22"/>
                <a:gd name="T4" fmla="*/ 1 w 7"/>
                <a:gd name="T5" fmla="*/ 0 h 22"/>
                <a:gd name="T6" fmla="*/ 0 w 7"/>
                <a:gd name="T7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22">
                  <a:moveTo>
                    <a:pt x="0" y="22"/>
                  </a:moveTo>
                  <a:cubicBezTo>
                    <a:pt x="3" y="22"/>
                    <a:pt x="5" y="22"/>
                    <a:pt x="7" y="21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0" y="22"/>
                  </a:lnTo>
                  <a:close/>
                </a:path>
              </a:pathLst>
            </a:custGeom>
            <a:solidFill>
              <a:srgbClr val="007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8" name="Freeform 183"/>
            <p:cNvSpPr>
              <a:spLocks/>
            </p:cNvSpPr>
            <p:nvPr/>
          </p:nvSpPr>
          <p:spPr bwMode="auto">
            <a:xfrm>
              <a:off x="3544" y="1967"/>
              <a:ext cx="109" cy="163"/>
            </a:xfrm>
            <a:custGeom>
              <a:avLst/>
              <a:gdLst>
                <a:gd name="T0" fmla="*/ 6 w 24"/>
                <a:gd name="T1" fmla="*/ 36 h 36"/>
                <a:gd name="T2" fmla="*/ 15 w 24"/>
                <a:gd name="T3" fmla="*/ 31 h 36"/>
                <a:gd name="T4" fmla="*/ 15 w 24"/>
                <a:gd name="T5" fmla="*/ 0 h 36"/>
                <a:gd name="T6" fmla="*/ 0 w 24"/>
                <a:gd name="T7" fmla="*/ 15 h 36"/>
                <a:gd name="T8" fmla="*/ 6 w 24"/>
                <a:gd name="T9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36">
                  <a:moveTo>
                    <a:pt x="6" y="36"/>
                  </a:moveTo>
                  <a:cubicBezTo>
                    <a:pt x="10" y="35"/>
                    <a:pt x="13" y="33"/>
                    <a:pt x="15" y="31"/>
                  </a:cubicBezTo>
                  <a:cubicBezTo>
                    <a:pt x="24" y="22"/>
                    <a:pt x="24" y="8"/>
                    <a:pt x="15" y="0"/>
                  </a:cubicBezTo>
                  <a:cubicBezTo>
                    <a:pt x="0" y="15"/>
                    <a:pt x="0" y="15"/>
                    <a:pt x="0" y="15"/>
                  </a:cubicBezTo>
                  <a:lnTo>
                    <a:pt x="6" y="36"/>
                  </a:lnTo>
                  <a:close/>
                </a:path>
              </a:pathLst>
            </a:custGeom>
            <a:solidFill>
              <a:srgbClr val="00BC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875985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The WordPress admin site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>
                <a:latin typeface="Segoe UI Light" panose="020B0502040204020203" pitchFamily="34" charset="0"/>
                <a:cs typeface="Segoe UI Light" panose="020B0502040204020203" pitchFamily="34" charset="0"/>
              </a:rPr>
              <a:t>The admin site allows you to edit your website</a:t>
            </a:r>
          </a:p>
          <a:p>
            <a:r>
              <a:rPr lang="en-CA" dirty="0">
                <a:latin typeface="Segoe UI Light" panose="020B0502040204020203" pitchFamily="34" charset="0"/>
                <a:cs typeface="Segoe UI Light" panose="020B0502040204020203" pitchFamily="34" charset="0"/>
              </a:rPr>
              <a:t>Toggle between the dashboard view and the user view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4466" y="1083381"/>
            <a:ext cx="5776284" cy="5046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037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Pick a theme for your WordPress site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000" y="1261533"/>
            <a:ext cx="11192933" cy="2727143"/>
          </a:xfrm>
        </p:spPr>
        <p:txBody>
          <a:bodyPr>
            <a:normAutofit/>
          </a:bodyPr>
          <a:lstStyle/>
          <a:p>
            <a:r>
              <a:rPr lang="en-CA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The theme determines the look, feel, and functionality of your site</a:t>
            </a:r>
          </a:p>
          <a:p>
            <a:r>
              <a:rPr lang="en-CA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If you change the theme after you start, expect rework </a:t>
            </a:r>
          </a:p>
          <a:p>
            <a:r>
              <a:rPr lang="en-CA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Themes are provided by WordPress, developers, and companies</a:t>
            </a:r>
          </a:p>
          <a:p>
            <a:r>
              <a:rPr lang="en-CA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Choose </a:t>
            </a:r>
            <a:r>
              <a:rPr lang="en-CA" sz="28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Appearance | Themes </a:t>
            </a:r>
            <a:r>
              <a:rPr lang="en-CA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to install and select themes</a:t>
            </a:r>
          </a:p>
          <a:p>
            <a:pPr marL="742950" indent="-742950">
              <a:buFont typeface="+mj-lt"/>
              <a:buAutoNum type="arabicPeriod"/>
            </a:pPr>
            <a:endParaRPr lang="en-CA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2222" y="3862551"/>
            <a:ext cx="9923769" cy="2473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550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Which theme should you use?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001" y="1261533"/>
            <a:ext cx="5593254" cy="4892131"/>
          </a:xfrm>
        </p:spPr>
        <p:txBody>
          <a:bodyPr>
            <a:normAutofit lnSpcReduction="10000"/>
          </a:bodyPr>
          <a:lstStyle/>
          <a:p>
            <a:r>
              <a:rPr lang="en-CA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Be wary of themes created by “Joe Developer”</a:t>
            </a:r>
          </a:p>
          <a:p>
            <a:r>
              <a:rPr lang="en-CA" sz="2800" b="1" i="1" dirty="0">
                <a:latin typeface="Segoe UI Light" panose="020B0502040204020203" pitchFamily="34" charset="0"/>
                <a:cs typeface="Segoe UI Light" panose="020B0502040204020203" pitchFamily="34" charset="0"/>
              </a:rPr>
              <a:t>Twenty Fifteen </a:t>
            </a:r>
            <a:r>
              <a:rPr lang="en-CA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is the theme used in this session</a:t>
            </a:r>
          </a:p>
          <a:p>
            <a:r>
              <a:rPr lang="en-CA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Paid themes are available from third parties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  <a:hlinkClick r:id="rId2"/>
              </a:rPr>
              <a:t>http://themeforest.net/</a:t>
            </a:r>
            <a:r>
              <a:rPr lang="en-CA" sz="2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  <a:hlinkClick r:id="rId3"/>
              </a:rPr>
              <a:t>http://www.elegantthemes.com</a:t>
            </a:r>
            <a:r>
              <a:rPr lang="en-CA" sz="2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  <a:hlinkClick r:id="rId4"/>
              </a:rPr>
              <a:t>http://www.elegantthemes.com/gallery/myresume/</a:t>
            </a:r>
            <a:r>
              <a:rPr lang="en-CA" sz="2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</a:p>
          <a:p>
            <a:pPr marL="742950" indent="-742950">
              <a:buFont typeface="+mj-lt"/>
              <a:buAutoNum type="arabicPeriod"/>
            </a:pPr>
            <a:endParaRPr lang="en-CA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2048932" y="6486172"/>
            <a:ext cx="4476045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9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Setting Up the Perfect Online Resume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078137" y="2297512"/>
            <a:ext cx="4581670" cy="3163943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TIP: </a:t>
            </a:r>
            <a:r>
              <a:rPr lang="en-CA" sz="28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Make sure the theme you pick looks good on different size screens.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lang="en-CA" sz="2800" dirty="0">
              <a:solidFill>
                <a:prstClr val="black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CA" sz="28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You can resize your browser to pretend you are on a phone or tablet</a:t>
            </a:r>
            <a:endParaRPr kumimoji="0" lang="en-US" sz="2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524977" y="2119467"/>
            <a:ext cx="320906" cy="2206758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3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!</a:t>
            </a:r>
            <a:endParaRPr kumimoji="0" lang="en-US" sz="13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487906" y="2181252"/>
            <a:ext cx="5134830" cy="3431272"/>
          </a:xfrm>
          <a:prstGeom prst="rect">
            <a:avLst/>
          </a:prstGeom>
          <a:noFill/>
          <a:ln w="127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56910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/>
      <p:bldP spid="11" grpId="0"/>
      <p:bldP spid="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chemeClr val="accent4"/>
                </a:solidFill>
              </a:rPr>
              <a:t>Display your name and contact information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999" y="1261533"/>
            <a:ext cx="11192933" cy="4892131"/>
          </a:xfrm>
        </p:spPr>
        <p:txBody>
          <a:bodyPr>
            <a:normAutofit/>
          </a:bodyPr>
          <a:lstStyle/>
          <a:p>
            <a:pPr>
              <a:spcBef>
                <a:spcPts val="500"/>
              </a:spcBef>
              <a:spcAft>
                <a:spcPts val="500"/>
              </a:spcAft>
            </a:pPr>
            <a:r>
              <a:rPr lang="en-CA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Resumes typically display the candidate name and email address at the top of the page</a:t>
            </a:r>
          </a:p>
          <a:p>
            <a:pPr>
              <a:spcBef>
                <a:spcPts val="500"/>
              </a:spcBef>
              <a:spcAft>
                <a:spcPts val="500"/>
              </a:spcAft>
            </a:pPr>
            <a:r>
              <a:rPr lang="en-CA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TIP: What is your email address? </a:t>
            </a:r>
            <a:r>
              <a:rPr lang="en-CA" sz="2800" dirty="0">
                <a:latin typeface="Segoe UI Light" panose="020B0502040204020203" pitchFamily="34" charset="0"/>
                <a:cs typeface="Segoe UI Light" panose="020B0502040204020203" pitchFamily="34" charset="0"/>
                <a:hlinkClick r:id="rId2"/>
              </a:rPr>
              <a:t>WootWoot57@Hotmail.com</a:t>
            </a:r>
            <a:r>
              <a:rPr lang="en-CA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 might seem unprofessional</a:t>
            </a:r>
          </a:p>
          <a:p>
            <a:pPr>
              <a:spcBef>
                <a:spcPts val="500"/>
              </a:spcBef>
              <a:spcAft>
                <a:spcPts val="500"/>
              </a:spcAft>
            </a:pPr>
            <a:r>
              <a:rPr lang="en-CA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	</a:t>
            </a:r>
            <a:r>
              <a:rPr lang="en-CA" sz="24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Appearance | Customize | Site Identity</a:t>
            </a:r>
          </a:p>
          <a:p>
            <a:pPr>
              <a:spcBef>
                <a:spcPts val="500"/>
              </a:spcBef>
              <a:spcAft>
                <a:spcPts val="500"/>
              </a:spcAft>
            </a:pPr>
            <a:r>
              <a:rPr lang="en-CA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	Site Title - Name</a:t>
            </a:r>
          </a:p>
          <a:p>
            <a:pPr>
              <a:spcBef>
                <a:spcPts val="500"/>
              </a:spcBef>
              <a:spcAft>
                <a:spcPts val="500"/>
              </a:spcAft>
            </a:pPr>
            <a:r>
              <a:rPr lang="en-CA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	Tagline – email address</a:t>
            </a:r>
          </a:p>
          <a:p>
            <a:pPr marL="742950" indent="-742950">
              <a:buFont typeface="+mj-lt"/>
              <a:buAutoNum type="arabicPeriod"/>
            </a:pPr>
            <a:endParaRPr lang="en-CA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2048932" y="6486172"/>
            <a:ext cx="4476045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9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Setting Up the Perfect Online Resume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9824" y="3342819"/>
            <a:ext cx="5643096" cy="2704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048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chemeClr val="accent4"/>
                </a:solidFill>
              </a:rPr>
              <a:t>Set your </a:t>
            </a:r>
            <a:r>
              <a:rPr lang="en-CA" dirty="0" err="1">
                <a:solidFill>
                  <a:schemeClr val="accent4"/>
                </a:solidFill>
              </a:rPr>
              <a:t>colour</a:t>
            </a:r>
            <a:r>
              <a:rPr lang="en-CA" dirty="0">
                <a:solidFill>
                  <a:schemeClr val="accent4"/>
                </a:solidFill>
              </a:rPr>
              <a:t> scheme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001" y="1261533"/>
            <a:ext cx="5367866" cy="4892131"/>
          </a:xfrm>
        </p:spPr>
        <p:txBody>
          <a:bodyPr>
            <a:normAutofit/>
          </a:bodyPr>
          <a:lstStyle/>
          <a:p>
            <a:pPr>
              <a:spcBef>
                <a:spcPts val="500"/>
              </a:spcBef>
              <a:spcAft>
                <a:spcPts val="500"/>
              </a:spcAft>
            </a:pPr>
            <a:r>
              <a:rPr lang="en-CA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The </a:t>
            </a:r>
            <a:r>
              <a:rPr lang="en-CA" sz="28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colour</a:t>
            </a:r>
            <a:r>
              <a:rPr lang="en-CA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 scheme is a great way to bring your personality and style to the page</a:t>
            </a:r>
          </a:p>
          <a:p>
            <a:pPr>
              <a:spcBef>
                <a:spcPts val="500"/>
              </a:spcBef>
              <a:spcAft>
                <a:spcPts val="500"/>
              </a:spcAft>
            </a:pPr>
            <a:r>
              <a:rPr lang="en-CA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Appearance | Customize | </a:t>
            </a:r>
            <a:r>
              <a:rPr lang="en-CA" sz="28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Colours</a:t>
            </a:r>
            <a:endParaRPr lang="en-CA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spcBef>
                <a:spcPts val="500"/>
              </a:spcBef>
              <a:spcAft>
                <a:spcPts val="500"/>
              </a:spcAft>
            </a:pPr>
            <a:endParaRPr lang="en-CA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spcBef>
                <a:spcPts val="500"/>
              </a:spcBef>
              <a:spcAft>
                <a:spcPts val="500"/>
              </a:spcAft>
            </a:pPr>
            <a:r>
              <a:rPr lang="en-CA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Warning: </a:t>
            </a:r>
            <a:r>
              <a:rPr lang="en-CA" sz="2800" i="1" dirty="0">
                <a:solidFill>
                  <a:srgbClr val="00B0F0"/>
                </a:solidFill>
                <a:latin typeface="Ravie" panose="04040805050809020602" pitchFamily="82" charset="0"/>
                <a:cs typeface="Segoe UI Light" panose="020B0502040204020203" pitchFamily="34" charset="0"/>
              </a:rPr>
              <a:t>ugly</a:t>
            </a:r>
            <a:r>
              <a:rPr lang="en-CA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 and </a:t>
            </a:r>
            <a:r>
              <a:rPr lang="en-CA" sz="2800" dirty="0">
                <a:solidFill>
                  <a:srgbClr val="FFC000"/>
                </a:solidFill>
                <a:latin typeface="Rockwell Extra Bold" panose="02060903040505020403" pitchFamily="18" charset="0"/>
                <a:cs typeface="Segoe UI Light" panose="020B0502040204020203" pitchFamily="34" charset="0"/>
              </a:rPr>
              <a:t>multiple</a:t>
            </a:r>
            <a:r>
              <a:rPr lang="en-CA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CA" sz="2800" b="1" dirty="0">
                <a:solidFill>
                  <a:srgbClr val="00B05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colors</a:t>
            </a:r>
            <a:r>
              <a:rPr lang="en-CA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 can </a:t>
            </a:r>
            <a:r>
              <a:rPr lang="en-CA" sz="28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Showcard Gothic" panose="04020904020102020604" pitchFamily="82" charset="0"/>
                <a:cs typeface="Segoe UI Light" panose="020B0502040204020203" pitchFamily="34" charset="0"/>
              </a:rPr>
              <a:t>distract</a:t>
            </a:r>
            <a:r>
              <a:rPr lang="en-CA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 from your skills.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2048932" y="6486172"/>
            <a:ext cx="4476045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9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Setting Up the Perfect Online Resume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r="7119"/>
          <a:stretch/>
        </p:blipFill>
        <p:spPr>
          <a:xfrm>
            <a:off x="5875867" y="1968382"/>
            <a:ext cx="6023259" cy="3478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chemeClr val="accent4"/>
                </a:solidFill>
              </a:rPr>
              <a:t>Sometimes the little details set you apart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000" y="1261533"/>
            <a:ext cx="6868983" cy="4892131"/>
          </a:xfrm>
        </p:spPr>
        <p:txBody>
          <a:bodyPr>
            <a:normAutofit/>
          </a:bodyPr>
          <a:lstStyle/>
          <a:p>
            <a:pPr>
              <a:spcBef>
                <a:spcPts val="500"/>
              </a:spcBef>
              <a:spcAft>
                <a:spcPts val="500"/>
              </a:spcAft>
            </a:pPr>
            <a:r>
              <a:rPr lang="en-CA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Add a site icon</a:t>
            </a:r>
          </a:p>
          <a:p>
            <a:pPr>
              <a:spcBef>
                <a:spcPts val="500"/>
              </a:spcBef>
              <a:spcAft>
                <a:spcPts val="500"/>
              </a:spcAft>
            </a:pPr>
            <a:r>
              <a:rPr lang="en-CA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	</a:t>
            </a:r>
            <a:r>
              <a:rPr lang="en-CA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Appearance | Customize | Site Identity</a:t>
            </a:r>
          </a:p>
          <a:p>
            <a:pPr>
              <a:spcBef>
                <a:spcPts val="500"/>
              </a:spcBef>
              <a:spcAft>
                <a:spcPts val="500"/>
              </a:spcAft>
            </a:pPr>
            <a:r>
              <a:rPr lang="en-CA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Upload an image to use as your site icon </a:t>
            </a:r>
          </a:p>
          <a:p>
            <a:pPr marL="342900" indent="-342900"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CA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Maximum size 8 MB</a:t>
            </a:r>
          </a:p>
          <a:p>
            <a:pPr marL="342900" indent="-342900"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CA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Square image (or it will crop to square)</a:t>
            </a:r>
          </a:p>
          <a:p>
            <a:pPr marL="342900" indent="-342900"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CA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512x512 pixels minimum</a:t>
            </a:r>
          </a:p>
          <a:p>
            <a:pPr marL="742950" indent="-742950">
              <a:buFont typeface="+mj-lt"/>
              <a:buAutoNum type="arabicPeriod"/>
            </a:pPr>
            <a:endParaRPr lang="en-CA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2048932" y="6486172"/>
            <a:ext cx="4476045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9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Setting Up the Perfect Online Resume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/>
          <a:srcRect b="2982"/>
          <a:stretch/>
        </p:blipFill>
        <p:spPr>
          <a:xfrm>
            <a:off x="7462917" y="1072782"/>
            <a:ext cx="2272416" cy="5269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103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>
                <a:solidFill>
                  <a:schemeClr val="accent4"/>
                </a:solidFill>
              </a:rPr>
              <a:t>Images can add personality to your site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2048932" y="6486172"/>
            <a:ext cx="4476045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9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Setting Up the Perfect Online Resume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8604" y="2877509"/>
            <a:ext cx="5051724" cy="3460849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508000" y="1261533"/>
            <a:ext cx="9077960" cy="36609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609585" rtl="0" eaLnBrk="1" latinLnBrk="0" hangingPunct="1">
              <a:spcBef>
                <a:spcPct val="20000"/>
              </a:spcBef>
              <a:spcAft>
                <a:spcPts val="1333"/>
              </a:spcAft>
              <a:buFontTx/>
              <a:buNone/>
              <a:defRPr sz="3467" kern="1200">
                <a:solidFill>
                  <a:schemeClr val="tx1"/>
                </a:solidFill>
                <a:latin typeface="Segoe UI"/>
                <a:ea typeface="+mn-ea"/>
                <a:cs typeface="+mn-cs"/>
              </a:defRPr>
            </a:lvl1pPr>
            <a:lvl2pPr marL="377943" marR="0" indent="-377943" algn="l" defTabSz="609585" rtl="0" eaLnBrk="1" fontAlgn="auto" latinLnBrk="0" hangingPunct="1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2667" kern="1200">
                <a:solidFill>
                  <a:schemeClr val="tx1"/>
                </a:solidFill>
                <a:latin typeface="Segoe UI Light"/>
                <a:ea typeface="+mn-ea"/>
                <a:cs typeface="+mn-cs"/>
              </a:defRPr>
            </a:lvl2pPr>
            <a:lvl3pPr marL="1523962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Segoe UI"/>
                <a:ea typeface="+mn-ea"/>
                <a:cs typeface="+mn-cs"/>
              </a:defRPr>
            </a:lvl3pPr>
            <a:lvl4pPr marL="2133547" indent="-304792" algn="l" defTabSz="609585" rtl="0" eaLnBrk="1" latinLnBrk="0" hangingPunct="1">
              <a:spcBef>
                <a:spcPct val="20000"/>
              </a:spcBef>
              <a:buFont typeface="Arial"/>
              <a:buChar char="–"/>
              <a:defRPr sz="2667" kern="1200">
                <a:solidFill>
                  <a:schemeClr val="tx1"/>
                </a:solidFill>
                <a:latin typeface="Segoe UI"/>
                <a:ea typeface="+mn-ea"/>
                <a:cs typeface="+mn-cs"/>
              </a:defRPr>
            </a:lvl4pPr>
            <a:lvl5pPr marL="2743131" indent="-304792" algn="l" defTabSz="609585" rtl="0" eaLnBrk="1" latinLnBrk="0" hangingPunct="1">
              <a:spcBef>
                <a:spcPct val="20000"/>
              </a:spcBef>
              <a:buFont typeface="Arial"/>
              <a:buChar char="»"/>
              <a:defRPr sz="2667" kern="1200">
                <a:solidFill>
                  <a:schemeClr val="tx1"/>
                </a:solidFill>
                <a:latin typeface="Segoe UI"/>
                <a:ea typeface="+mn-ea"/>
                <a:cs typeface="+mn-cs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500"/>
              </a:spcBef>
              <a:spcAft>
                <a:spcPts val="500"/>
              </a:spcAft>
            </a:pPr>
            <a:r>
              <a:rPr lang="en-CA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You can add header or background images</a:t>
            </a:r>
          </a:p>
          <a:p>
            <a:pPr marL="1146019" lvl="2" indent="0">
              <a:spcBef>
                <a:spcPts val="500"/>
              </a:spcBef>
              <a:spcAft>
                <a:spcPts val="500"/>
              </a:spcAft>
              <a:buFont typeface="Arial"/>
              <a:buNone/>
            </a:pPr>
            <a:r>
              <a:rPr lang="en-CA" sz="2533" dirty="0">
                <a:latin typeface="Segoe UI Light" panose="020B0502040204020203" pitchFamily="34" charset="0"/>
                <a:cs typeface="Segoe UI Light" panose="020B0502040204020203" pitchFamily="34" charset="0"/>
              </a:rPr>
              <a:t>Appearance | Customize | Header Image</a:t>
            </a:r>
          </a:p>
          <a:p>
            <a:pPr marL="1146019" lvl="2" indent="0">
              <a:spcBef>
                <a:spcPts val="500"/>
              </a:spcBef>
              <a:spcAft>
                <a:spcPts val="500"/>
              </a:spcAft>
              <a:buFont typeface="Arial"/>
              <a:buNone/>
            </a:pPr>
            <a:r>
              <a:rPr lang="en-CA" sz="2533" dirty="0">
                <a:latin typeface="Segoe UI Light" panose="020B0502040204020203" pitchFamily="34" charset="0"/>
                <a:cs typeface="Segoe UI Light" panose="020B0502040204020203" pitchFamily="34" charset="0"/>
              </a:rPr>
              <a:t>Appearance | Customize | Background Image</a:t>
            </a:r>
          </a:p>
        </p:txBody>
      </p:sp>
    </p:spTree>
    <p:extLst>
      <p:ext uri="{BB962C8B-B14F-4D97-AF65-F5344CB8AC3E}">
        <p14:creationId xmlns:p14="http://schemas.microsoft.com/office/powerpoint/2010/main" val="3964792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>
                <a:solidFill>
                  <a:schemeClr val="accent4"/>
                </a:solidFill>
              </a:rPr>
              <a:t>Watch out for cropping on different screen sizes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000" y="1261533"/>
            <a:ext cx="9367520" cy="5224639"/>
          </a:xfrm>
        </p:spPr>
        <p:txBody>
          <a:bodyPr>
            <a:normAutofit/>
          </a:bodyPr>
          <a:lstStyle/>
          <a:p>
            <a:pPr>
              <a:spcBef>
                <a:spcPts val="500"/>
              </a:spcBef>
              <a:spcAft>
                <a:spcPts val="500"/>
              </a:spcAft>
            </a:pPr>
            <a:r>
              <a:rPr lang="en-CA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Pictures may be cropped when you display them on different screen sizes. So make sure your image works on smaller screens with your selected theme</a:t>
            </a:r>
          </a:p>
          <a:p>
            <a:pPr marL="742950" indent="-742950">
              <a:buFont typeface="+mj-lt"/>
              <a:buAutoNum type="arabicPeriod"/>
            </a:pPr>
            <a:endParaRPr lang="en-CA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2048932" y="6486172"/>
            <a:ext cx="4476045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9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Setting Up the Perfect Online Resume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0" y="2976915"/>
            <a:ext cx="6431042" cy="322732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9908" y="3272076"/>
            <a:ext cx="3813851" cy="2637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521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>
                <a:solidFill>
                  <a:schemeClr val="accent4"/>
                </a:solidFill>
              </a:rPr>
              <a:t>Can I still read your resume?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000" y="1261533"/>
            <a:ext cx="9367520" cy="5224639"/>
          </a:xfrm>
        </p:spPr>
        <p:txBody>
          <a:bodyPr>
            <a:normAutofit/>
          </a:bodyPr>
          <a:lstStyle/>
          <a:p>
            <a:pPr>
              <a:spcBef>
                <a:spcPts val="500"/>
              </a:spcBef>
              <a:spcAft>
                <a:spcPts val="500"/>
              </a:spcAft>
            </a:pPr>
            <a:r>
              <a:rPr lang="en-CA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Is there enough light/dark contrast to read the text with a picture in the background?</a:t>
            </a:r>
          </a:p>
          <a:p>
            <a:pPr>
              <a:spcBef>
                <a:spcPts val="500"/>
              </a:spcBef>
              <a:spcAft>
                <a:spcPts val="500"/>
              </a:spcAft>
            </a:pPr>
            <a:endParaRPr lang="en-CA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742950" indent="-742950">
              <a:buFont typeface="+mj-lt"/>
              <a:buAutoNum type="arabicPeriod"/>
            </a:pPr>
            <a:endParaRPr lang="en-CA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2048932" y="6486172"/>
            <a:ext cx="4476045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9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Setting Up the Perfect Online Resume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815" y="2697480"/>
            <a:ext cx="4512945" cy="313944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6111" y="2697480"/>
            <a:ext cx="6431042" cy="3227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780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chemeClr val="accent4"/>
                </a:solidFill>
              </a:rPr>
              <a:t>Let’s create a page to display our resume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>
                <a:latin typeface="Segoe UI Light" panose="020B0502040204020203" pitchFamily="34" charset="0"/>
                <a:cs typeface="Segoe UI Light" panose="020B0502040204020203" pitchFamily="34" charset="0"/>
              </a:rPr>
              <a:t>Pages | Add New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2048932" y="6486172"/>
            <a:ext cx="4476045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3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Department Name or Presentation Title  </a:t>
            </a:r>
            <a:endParaRPr kumimoji="0" lang="en-US" sz="933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287" y="2236983"/>
            <a:ext cx="5933333" cy="35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3785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001" y="1261534"/>
            <a:ext cx="6016976" cy="4868332"/>
          </a:xfrm>
        </p:spPr>
        <p:txBody>
          <a:bodyPr>
            <a:normAutofit/>
          </a:bodyPr>
          <a:lstStyle/>
          <a:p>
            <a:r>
              <a:rPr lang="en-CA" sz="4400" dirty="0">
                <a:latin typeface="Segoe UI Light" panose="020B0502040204020203" pitchFamily="34" charset="0"/>
                <a:cs typeface="Segoe UI Light" panose="020B0502040204020203" pitchFamily="34" charset="0"/>
              </a:rPr>
              <a:t>It also provides information about you</a:t>
            </a:r>
            <a:endParaRPr lang="en-US" sz="4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2048932" y="6486172"/>
            <a:ext cx="4476045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9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Setting Up the Perfect Online Resume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969955" y="3429689"/>
            <a:ext cx="25174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(Image)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9014" y="1366845"/>
            <a:ext cx="5238630" cy="4125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4588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chemeClr val="accent4"/>
                </a:solidFill>
              </a:rPr>
              <a:t>Use the editor to create your page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>
                <a:latin typeface="Segoe UI Light" panose="020B0502040204020203" pitchFamily="34" charset="0"/>
                <a:cs typeface="Segoe UI Light" panose="020B0502040204020203" pitchFamily="34" charset="0"/>
              </a:rPr>
              <a:t>Give your page a title, add the desired text and Publish</a:t>
            </a:r>
          </a:p>
          <a:p>
            <a:endParaRPr lang="en-CA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2048932" y="6486172"/>
            <a:ext cx="4476045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3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Department Name or Presentation Title  </a:t>
            </a:r>
            <a:endParaRPr kumimoji="0" lang="en-US" sz="933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288" y="2266741"/>
            <a:ext cx="10190005" cy="386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5605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chemeClr val="accent4"/>
                </a:solidFill>
              </a:rPr>
              <a:t>Set the resume page as your landing page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001" y="1261534"/>
            <a:ext cx="10998199" cy="4868332"/>
          </a:xfrm>
        </p:spPr>
        <p:txBody>
          <a:bodyPr/>
          <a:lstStyle/>
          <a:p>
            <a:r>
              <a:rPr lang="en-CA" dirty="0">
                <a:latin typeface="Segoe UI Light" panose="020B0502040204020203" pitchFamily="34" charset="0"/>
                <a:cs typeface="Segoe UI Light" panose="020B0502040204020203" pitchFamily="34" charset="0"/>
              </a:rPr>
              <a:t>Settings | Reading </a:t>
            </a:r>
          </a:p>
          <a:p>
            <a:r>
              <a:rPr lang="en-CA" dirty="0">
                <a:latin typeface="Segoe UI Light" panose="020B0502040204020203" pitchFamily="34" charset="0"/>
                <a:cs typeface="Segoe UI Light" panose="020B0502040204020203" pitchFamily="34" charset="0"/>
              </a:rPr>
              <a:t> “Front page displays”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2048932" y="6486172"/>
            <a:ext cx="4476045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3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Department Name or Presentation Title  </a:t>
            </a:r>
            <a:endParaRPr kumimoji="0" lang="en-US" sz="933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1081" y="1168401"/>
            <a:ext cx="5795119" cy="5226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8157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>
                <a:solidFill>
                  <a:schemeClr val="accent4"/>
                </a:solidFill>
              </a:rPr>
              <a:t>Break the “one page” rule!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001" y="1261534"/>
            <a:ext cx="10693399" cy="4868332"/>
          </a:xfrm>
        </p:spPr>
        <p:txBody>
          <a:bodyPr/>
          <a:lstStyle/>
          <a:p>
            <a:r>
              <a:rPr lang="en-CA" dirty="0">
                <a:latin typeface="Segoe UI Light" panose="020B0502040204020203" pitchFamily="34" charset="0"/>
                <a:cs typeface="Segoe UI Light" panose="020B0502040204020203" pitchFamily="34" charset="0"/>
              </a:rPr>
              <a:t>What is “one page” on a website? </a:t>
            </a:r>
          </a:p>
          <a:p>
            <a:r>
              <a:rPr lang="en-CA" dirty="0">
                <a:latin typeface="Segoe UI Light" panose="020B0502040204020203" pitchFamily="34" charset="0"/>
                <a:cs typeface="Segoe UI Light" panose="020B0502040204020203" pitchFamily="34" charset="0"/>
              </a:rPr>
              <a:t>Create additional pages to show your work!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dirty="0">
                <a:latin typeface="Segoe UI Light" panose="020B0502040204020203" pitchFamily="34" charset="0"/>
                <a:cs typeface="Segoe UI Light" panose="020B0502040204020203" pitchFamily="34" charset="0"/>
              </a:rPr>
              <a:t>Projects?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dirty="0">
                <a:latin typeface="Segoe UI Light" panose="020B0502040204020203" pitchFamily="34" charset="0"/>
                <a:cs typeface="Segoe UI Light" panose="020B0502040204020203" pitchFamily="34" charset="0"/>
              </a:rPr>
              <a:t>Presentations?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dirty="0">
                <a:latin typeface="Segoe UI Light" panose="020B0502040204020203" pitchFamily="34" charset="0"/>
                <a:cs typeface="Segoe UI Light" panose="020B0502040204020203" pitchFamily="34" charset="0"/>
              </a:rPr>
              <a:t>Competitions?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dirty="0">
                <a:latin typeface="Segoe UI Light" panose="020B0502040204020203" pitchFamily="34" charset="0"/>
                <a:cs typeface="Segoe UI Light" panose="020B0502040204020203" pitchFamily="34" charset="0"/>
              </a:rPr>
              <a:t>Portfolio?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2048932" y="6486172"/>
            <a:ext cx="4476045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3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Department Name or Presentation Title  </a:t>
            </a:r>
            <a:endParaRPr kumimoji="0" lang="en-US" sz="933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50505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chemeClr val="accent4"/>
                </a:solidFill>
              </a:rPr>
              <a:t>Add a menu to navigate between pages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>
                <a:latin typeface="Segoe UI Light" panose="020B0502040204020203" pitchFamily="34" charset="0"/>
                <a:cs typeface="Segoe UI Light" panose="020B0502040204020203" pitchFamily="34" charset="0"/>
              </a:rPr>
              <a:t>Appearance | Menus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2048932" y="6486172"/>
            <a:ext cx="4476045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3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Department Name or Presentation Title  </a:t>
            </a:r>
            <a:endParaRPr kumimoji="0" lang="en-US" sz="933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126" y="2051570"/>
            <a:ext cx="10285714" cy="41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4969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chemeClr val="accent4"/>
                </a:solidFill>
              </a:rPr>
              <a:t>Add a menu to navigate between pages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001" y="1261534"/>
            <a:ext cx="10914411" cy="4868332"/>
          </a:xfrm>
        </p:spPr>
        <p:txBody>
          <a:bodyPr/>
          <a:lstStyle/>
          <a:p>
            <a:r>
              <a:rPr lang="en-CA" dirty="0">
                <a:latin typeface="Segoe UI Light" panose="020B0502040204020203" pitchFamily="34" charset="0"/>
                <a:cs typeface="Segoe UI Light" panose="020B0502040204020203" pitchFamily="34" charset="0"/>
              </a:rPr>
              <a:t>Add your pages to the menu and set as the Primary menu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2048932" y="6486172"/>
            <a:ext cx="4476045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3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Department Name or Presentation Title  </a:t>
            </a:r>
            <a:endParaRPr kumimoji="0" lang="en-US" sz="933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126" y="2051570"/>
            <a:ext cx="10314286" cy="4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4602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chemeClr val="accent4"/>
                </a:solidFill>
              </a:rPr>
              <a:t>Share links to your professional profiles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000" y="1261533"/>
            <a:ext cx="10845800" cy="5224639"/>
          </a:xfrm>
        </p:spPr>
        <p:txBody>
          <a:bodyPr>
            <a:normAutofit/>
          </a:bodyPr>
          <a:lstStyle/>
          <a:p>
            <a:pPr>
              <a:spcBef>
                <a:spcPts val="500"/>
              </a:spcBef>
              <a:spcAft>
                <a:spcPts val="500"/>
              </a:spcAft>
            </a:pPr>
            <a:r>
              <a:rPr lang="en-CA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Theme Twenty-fifteen has a social media menu feature</a:t>
            </a:r>
          </a:p>
          <a:p>
            <a:pPr marL="514350" indent="-514350">
              <a:spcBef>
                <a:spcPts val="500"/>
              </a:spcBef>
              <a:spcAft>
                <a:spcPts val="500"/>
              </a:spcAft>
              <a:buFont typeface="+mj-lt"/>
              <a:buAutoNum type="arabicPeriod"/>
            </a:pPr>
            <a:r>
              <a:rPr lang="en-CA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Create a new menu and select Social Links Menu</a:t>
            </a:r>
          </a:p>
          <a:p>
            <a:pPr marL="514350" indent="-514350">
              <a:spcBef>
                <a:spcPts val="500"/>
              </a:spcBef>
              <a:spcAft>
                <a:spcPts val="500"/>
              </a:spcAft>
              <a:buFont typeface="+mj-lt"/>
              <a:buAutoNum type="arabicPeriod"/>
            </a:pPr>
            <a:r>
              <a:rPr lang="en-CA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Add Custom links to your social media</a:t>
            </a:r>
          </a:p>
          <a:p>
            <a:pPr marL="457200" indent="-457200"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CA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LinkedIn</a:t>
            </a:r>
          </a:p>
          <a:p>
            <a:pPr marL="457200" indent="-457200"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CA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Twitter</a:t>
            </a:r>
          </a:p>
          <a:p>
            <a:pPr marL="457200" indent="-457200"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CA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GitHub</a:t>
            </a:r>
          </a:p>
          <a:p>
            <a:endParaRPr lang="en-CA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2048932" y="6486172"/>
            <a:ext cx="4476045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9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Setting Up the Perfect Online Resume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6105" y="2910839"/>
            <a:ext cx="7260426" cy="331168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7139" y="3349462"/>
            <a:ext cx="3085714" cy="21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490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chemeClr val="accent4"/>
                </a:solidFill>
              </a:rPr>
              <a:t>Get rid of clutter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001" y="1261534"/>
            <a:ext cx="11531599" cy="4868332"/>
          </a:xfrm>
        </p:spPr>
        <p:txBody>
          <a:bodyPr/>
          <a:lstStyle/>
          <a:p>
            <a:r>
              <a:rPr lang="en-CA" dirty="0">
                <a:latin typeface="Segoe UI Light" panose="020B0502040204020203" pitchFamily="34" charset="0"/>
                <a:cs typeface="Segoe UI Light" panose="020B0502040204020203" pitchFamily="34" charset="0"/>
              </a:rPr>
              <a:t>Those extra controls are called widgets</a:t>
            </a:r>
          </a:p>
          <a:p>
            <a:r>
              <a:rPr lang="en-CA" dirty="0">
                <a:latin typeface="Segoe UI Light" panose="020B0502040204020203" pitchFamily="34" charset="0"/>
                <a:cs typeface="Segoe UI Light" panose="020B0502040204020203" pitchFamily="34" charset="0"/>
              </a:rPr>
              <a:t>Remove the ones you don’t want</a:t>
            </a:r>
          </a:p>
          <a:p>
            <a:r>
              <a:rPr lang="en-CA" dirty="0">
                <a:latin typeface="Segoe UI Light" panose="020B0502040204020203" pitchFamily="34" charset="0"/>
                <a:cs typeface="Segoe UI Light" panose="020B0502040204020203" pitchFamily="34" charset="0"/>
              </a:rPr>
              <a:t>Appearance | Widgets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2048932" y="6486172"/>
            <a:ext cx="4476045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3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Department Name or Presentation Title  </a:t>
            </a:r>
            <a:endParaRPr kumimoji="0" lang="en-US" sz="933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2767" y="1082332"/>
            <a:ext cx="2008166" cy="52267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0" y="3468655"/>
            <a:ext cx="9133696" cy="320007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92767" y="1082332"/>
            <a:ext cx="2436573" cy="4102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22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>
                <a:solidFill>
                  <a:schemeClr val="accent4"/>
                </a:solidFill>
              </a:rPr>
              <a:t>If you know your way around HTML/CSS/PHP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000" y="1261533"/>
            <a:ext cx="11192933" cy="4892131"/>
          </a:xfrm>
        </p:spPr>
        <p:txBody>
          <a:bodyPr>
            <a:normAutofit/>
          </a:bodyPr>
          <a:lstStyle/>
          <a:p>
            <a:r>
              <a:rPr lang="en-CA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All the HTML CSS and PHP used for the site is exposed.</a:t>
            </a:r>
          </a:p>
          <a:p>
            <a:r>
              <a:rPr lang="en-CA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You can edit the files to customize the appearance even further!</a:t>
            </a:r>
          </a:p>
          <a:p>
            <a:r>
              <a:rPr lang="en-CA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Appearance | Editor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2048932" y="6486172"/>
            <a:ext cx="4476045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9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Setting Up the Perfect Online Resume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6954" y="2546466"/>
            <a:ext cx="7708523" cy="3773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3378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>
                <a:solidFill>
                  <a:schemeClr val="accent4"/>
                </a:solidFill>
              </a:rPr>
              <a:t>Explore plugins to add more functionality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000" y="1261533"/>
            <a:ext cx="8895492" cy="4892131"/>
          </a:xfrm>
        </p:spPr>
        <p:txBody>
          <a:bodyPr>
            <a:normAutofit/>
          </a:bodyPr>
          <a:lstStyle/>
          <a:p>
            <a:pPr>
              <a:spcBef>
                <a:spcPts val="500"/>
              </a:spcBef>
              <a:spcAft>
                <a:spcPts val="500"/>
              </a:spcAft>
            </a:pPr>
            <a:r>
              <a:rPr lang="en-CA" sz="2600" dirty="0">
                <a:latin typeface="Segoe UI Light" panose="020B0502040204020203" pitchFamily="34" charset="0"/>
                <a:cs typeface="Segoe UI Light" panose="020B0502040204020203" pitchFamily="34" charset="0"/>
              </a:rPr>
              <a:t>Plugins | Add New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2048932" y="6486172"/>
            <a:ext cx="4476045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9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Setting Up the Perfect Online Resume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529" y="1897360"/>
            <a:ext cx="9724631" cy="4256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25872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70120" y="-802243"/>
            <a:ext cx="12362120" cy="8580566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-170120" y="289511"/>
            <a:ext cx="6101363" cy="899665"/>
          </a:xfrm>
          <a:prstGeom prst="rect">
            <a:avLst/>
          </a:prstGeom>
          <a:solidFill>
            <a:schemeClr val="tx1">
              <a:alpha val="69000"/>
            </a:schemeClr>
          </a:solidFill>
        </p:spPr>
        <p:txBody>
          <a:bodyPr vert="horz" wrap="square" lIns="146304" tIns="91440" rIns="146304" bIns="91440" rtlCol="0" anchor="t">
            <a:noAutofit/>
          </a:bodyPr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05" b="0" kern="1200" cap="none" spc="-10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5400" b="0" i="0" u="none" strike="noStrike" kern="1200" cap="none" spc="-100" normalizeH="0" baseline="0" noProof="0" dirty="0">
                <a:ln w="3175">
                  <a:noFill/>
                </a:ln>
                <a:solidFill>
                  <a:srgbClr val="8AA909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	</a:t>
            </a:r>
            <a:r>
              <a:rPr kumimoji="0" lang="en-CA" sz="5400" b="0" i="0" u="none" strike="noStrike" kern="1200" cap="none" spc="-100" normalizeH="0" baseline="0" noProof="0" dirty="0">
                <a:ln w="3175"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Design</a:t>
            </a:r>
          </a:p>
        </p:txBody>
      </p:sp>
    </p:spTree>
    <p:extLst>
      <p:ext uri="{BB962C8B-B14F-4D97-AF65-F5344CB8AC3E}">
        <p14:creationId xmlns:p14="http://schemas.microsoft.com/office/powerpoint/2010/main" val="96817911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001" y="1261534"/>
            <a:ext cx="5583880" cy="4868332"/>
          </a:xfrm>
        </p:spPr>
        <p:txBody>
          <a:bodyPr>
            <a:normAutofit/>
          </a:bodyPr>
          <a:lstStyle/>
          <a:p>
            <a:r>
              <a:rPr lang="en-CA" sz="4400" dirty="0">
                <a:latin typeface="Segoe UI Light" panose="020B0502040204020203" pitchFamily="34" charset="0"/>
                <a:cs typeface="Segoe UI Light" panose="020B0502040204020203" pitchFamily="34" charset="0"/>
              </a:rPr>
              <a:t>Potential employers look you up on the web</a:t>
            </a:r>
            <a:endParaRPr lang="en-US" sz="4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2048932" y="6486172"/>
            <a:ext cx="4476045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9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Setting Up the Perfect Online Resume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969955" y="3429689"/>
            <a:ext cx="25174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(Image)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1579" y="-269881"/>
            <a:ext cx="6938615" cy="6938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37136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28016" y="2422224"/>
            <a:ext cx="3941064" cy="1521126"/>
          </a:xfrm>
        </p:spPr>
        <p:txBody>
          <a:bodyPr/>
          <a:lstStyle/>
          <a:p>
            <a:r>
              <a:rPr lang="en-CA" dirty="0">
                <a:solidFill>
                  <a:prstClr val="white"/>
                </a:solidFill>
                <a:cs typeface="Segoe UI Light"/>
              </a:rPr>
              <a:t>Online Resume DOs and DON'Ts</a:t>
            </a:r>
            <a:endParaRPr lang="en-US" dirty="0">
              <a:solidFill>
                <a:srgbClr val="FFFFFF"/>
              </a:solidFill>
              <a:cs typeface="Segoe UI Light"/>
            </a:endParaRPr>
          </a:p>
          <a:p>
            <a:endParaRPr lang="en-CA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4294967295"/>
          </p:nvPr>
        </p:nvSpPr>
        <p:spPr>
          <a:xfrm>
            <a:off x="0" y="6486525"/>
            <a:ext cx="4927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9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/>
                <a:ea typeface="+mn-ea"/>
                <a:cs typeface="Segoe UI Semibold"/>
              </a:rPr>
              <a:t>Setting Up the Perfect Online Resume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508002" y="2724417"/>
            <a:ext cx="4335848" cy="933204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Segoe UI Light"/>
                <a:ea typeface="+mj-ea"/>
                <a:cs typeface="Segoe UI Light"/>
              </a:defRPr>
            </a:lvl1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267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+mj-ea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42893244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You want your resume to get you an interview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001" y="1261534"/>
            <a:ext cx="6395719" cy="4868332"/>
          </a:xfrm>
        </p:spPr>
        <p:txBody>
          <a:bodyPr>
            <a:normAutofit fontScale="92500"/>
          </a:bodyPr>
          <a:lstStyle/>
          <a:p>
            <a:r>
              <a:rPr lang="en-CA" dirty="0">
                <a:latin typeface="Segoe UI Light" panose="020B0502040204020203" pitchFamily="34" charset="0"/>
                <a:cs typeface="Segoe UI Light" panose="020B0502040204020203" pitchFamily="34" charset="0"/>
              </a:rPr>
              <a:t>Average time spent by recruiters looking at a resume: 5-7 seconds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dirty="0">
                <a:latin typeface="Segoe UI Light" panose="020B0502040204020203" pitchFamily="34" charset="0"/>
                <a:cs typeface="Segoe UI Light" panose="020B0502040204020203" pitchFamily="34" charset="0"/>
              </a:rPr>
              <a:t>Make sure your most relevant skills are listed first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dirty="0">
                <a:latin typeface="Segoe UI Light" panose="020B0502040204020203" pitchFamily="34" charset="0"/>
                <a:cs typeface="Segoe UI Light" panose="020B0502040204020203" pitchFamily="34" charset="0"/>
              </a:rPr>
              <a:t>Lists are faster to scan than paragraphs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dirty="0">
                <a:latin typeface="Segoe UI Light" panose="020B0502040204020203" pitchFamily="34" charset="0"/>
                <a:cs typeface="Segoe UI Light" panose="020B0502040204020203" pitchFamily="34" charset="0"/>
              </a:rPr>
              <a:t>Get to the point fast: what have you done and what can you do</a:t>
            </a:r>
          </a:p>
          <a:p>
            <a:endParaRPr lang="en-US" dirty="0"/>
          </a:p>
        </p:txBody>
      </p:sp>
      <p:pic>
        <p:nvPicPr>
          <p:cNvPr id="4" name="Picture 2" descr="https://media.licdn.com/mpr/mpr/p/4/005/06d/15f/074f66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3559" y="1722120"/>
            <a:ext cx="5243638" cy="3947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8881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chemeClr val="accent4"/>
                </a:solidFill>
              </a:rPr>
              <a:t>DON'T just cut and paste your paper resume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000" y="1261533"/>
            <a:ext cx="6217479" cy="4892131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Paper resumes can be tailored to each job application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Online resumes should complement your paper resume and can be read by any potential employer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You can have a link to view or print a paper resume from your online resume</a:t>
            </a:r>
          </a:p>
          <a:p>
            <a:pPr marL="742950" indent="-742950">
              <a:buFont typeface="+mj-lt"/>
              <a:buAutoNum type="arabicPeriod"/>
            </a:pPr>
            <a:endParaRPr lang="en-CA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2048932" y="6486172"/>
            <a:ext cx="4476045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9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Setting Up the Perfect Online Resume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7170476" y="1958641"/>
            <a:ext cx="3926701" cy="3135225"/>
            <a:chOff x="7998379" y="2366414"/>
            <a:chExt cx="3926701" cy="3135225"/>
          </a:xfrm>
        </p:grpSpPr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98379" y="2366414"/>
              <a:ext cx="3926701" cy="3135225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29223" y="2561005"/>
              <a:ext cx="1864758" cy="2071953"/>
            </a:xfrm>
            <a:prstGeom prst="rect">
              <a:avLst/>
            </a:prstGeom>
          </p:spPr>
        </p:pic>
        <p:sp>
          <p:nvSpPr>
            <p:cNvPr id="24" name="TextBox 23"/>
            <p:cNvSpPr txBox="1"/>
            <p:nvPr/>
          </p:nvSpPr>
          <p:spPr>
            <a:xfrm>
              <a:off x="9046335" y="3039905"/>
              <a:ext cx="1617174" cy="1114151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Stefan </a:t>
              </a:r>
              <a:r>
                <a:rPr kumimoji="0" lang="en-CA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Milea</a:t>
              </a:r>
              <a:endParaRPr kumimoji="0" lang="en-CA" sz="16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CV</a:t>
              </a:r>
            </a:p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           </a:t>
              </a:r>
              <a:endPara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pic>
        <p:nvPicPr>
          <p:cNvPr id="25" name="Picture 2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7042" y="2373357"/>
            <a:ext cx="1184484" cy="1457826"/>
          </a:xfrm>
          <a:prstGeom prst="rect">
            <a:avLst/>
          </a:prstGeom>
        </p:spPr>
      </p:pic>
      <p:grpSp>
        <p:nvGrpSpPr>
          <p:cNvPr id="26" name="Group 25"/>
          <p:cNvGrpSpPr/>
          <p:nvPr/>
        </p:nvGrpSpPr>
        <p:grpSpPr>
          <a:xfrm>
            <a:off x="7147476" y="1958641"/>
            <a:ext cx="3926701" cy="3135225"/>
            <a:chOff x="1921773" y="2336619"/>
            <a:chExt cx="3926701" cy="3135225"/>
          </a:xfrm>
        </p:grpSpPr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21773" y="2336619"/>
              <a:ext cx="3926701" cy="3135225"/>
            </a:xfrm>
            <a:prstGeom prst="rect">
              <a:avLst/>
            </a:prstGeom>
          </p:spPr>
        </p:pic>
        <p:sp>
          <p:nvSpPr>
            <p:cNvPr id="28" name="TextBox 27"/>
            <p:cNvSpPr txBox="1"/>
            <p:nvPr/>
          </p:nvSpPr>
          <p:spPr>
            <a:xfrm>
              <a:off x="2063943" y="2421828"/>
              <a:ext cx="3642359" cy="1711238"/>
            </a:xfrm>
            <a:prstGeom prst="rect">
              <a:avLst/>
            </a:prstGeom>
            <a:gradFill flip="none" rotWithShape="1">
              <a:gsLst>
                <a:gs pos="0">
                  <a:srgbClr val="0078D7">
                    <a:tint val="66000"/>
                    <a:satMod val="160000"/>
                  </a:srgbClr>
                </a:gs>
                <a:gs pos="50000">
                  <a:srgbClr val="0078D7">
                    <a:tint val="44500"/>
                    <a:satMod val="160000"/>
                  </a:srgbClr>
                </a:gs>
                <a:gs pos="100000">
                  <a:srgbClr val="0078D7">
                    <a:tint val="23500"/>
                    <a:satMod val="160000"/>
                  </a:srgbClr>
                </a:gs>
              </a:gsLst>
              <a:lin ang="5400000" scaled="1"/>
              <a:tileRect/>
            </a:gradFill>
          </p:spPr>
          <p:txBody>
            <a:bodyPr wrap="square" lIns="182880" tIns="146304" rIns="182880" bIns="146304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Stefan </a:t>
              </a:r>
              <a:r>
                <a:rPr kumimoji="0" lang="en-CA" sz="16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Milea</a:t>
              </a:r>
              <a:endParaRPr kumimoji="0" lang="en-CA" sz="16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  <a:hlinkClick r:id="rId5"/>
                </a:rPr>
                <a:t>Stefan@contoso.com</a:t>
              </a:r>
              <a:endParaRPr kumimoji="0" lang="en-CA" sz="16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@</a:t>
              </a:r>
              <a:r>
                <a:rPr kumimoji="0" lang="en-CA" sz="16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StefanTheCoder</a:t>
              </a:r>
              <a:endParaRPr kumimoji="0" lang="en-CA" sz="16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See my projects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My Experience</a:t>
              </a:r>
            </a:p>
          </p:txBody>
        </p:sp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06917" y="2508914"/>
              <a:ext cx="701040" cy="701040"/>
            </a:xfrm>
            <a:prstGeom prst="rect">
              <a:avLst/>
            </a:prstGeom>
          </p:spPr>
        </p:pic>
      </p:grpSp>
      <p:pic>
        <p:nvPicPr>
          <p:cNvPr id="30" name="Picture 2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0372" y="2003818"/>
            <a:ext cx="1494403" cy="1747323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7289645" y="3698751"/>
            <a:ext cx="3654717" cy="517065"/>
          </a:xfrm>
          <a:prstGeom prst="rect">
            <a:avLst/>
          </a:prstGeom>
          <a:gradFill flip="none" rotWithShape="1">
            <a:gsLst>
              <a:gs pos="0">
                <a:srgbClr val="0078D7">
                  <a:tint val="66000"/>
                  <a:satMod val="160000"/>
                </a:srgbClr>
              </a:gs>
              <a:gs pos="50000">
                <a:srgbClr val="0078D7">
                  <a:tint val="44500"/>
                  <a:satMod val="160000"/>
                </a:srgbClr>
              </a:gs>
              <a:gs pos="100000">
                <a:srgbClr val="0078D7">
                  <a:tint val="23500"/>
                  <a:satMod val="160000"/>
                </a:srgbClr>
              </a:gs>
            </a:gsLst>
            <a:lin ang="5400000" scaled="1"/>
            <a:tileRect/>
          </a:gradFill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600" b="0" i="0" u="sng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Print my CV</a:t>
            </a:r>
          </a:p>
        </p:txBody>
      </p:sp>
    </p:spTree>
    <p:extLst>
      <p:ext uri="{BB962C8B-B14F-4D97-AF65-F5344CB8AC3E}">
        <p14:creationId xmlns:p14="http://schemas.microsoft.com/office/powerpoint/2010/main" val="2264249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chemeClr val="accent4"/>
                </a:solidFill>
              </a:rPr>
              <a:t>DO include links to your work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000" y="1261533"/>
            <a:ext cx="9278551" cy="4892131"/>
          </a:xfrm>
        </p:spPr>
        <p:txBody>
          <a:bodyPr>
            <a:normAutofit/>
          </a:bodyPr>
          <a:lstStyle/>
          <a:p>
            <a:pPr marL="457200" indent="-457200"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CA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Apps or websites you published</a:t>
            </a:r>
          </a:p>
          <a:p>
            <a:pPr marL="457200" indent="-457200"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CA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Conferences you helped organize</a:t>
            </a:r>
          </a:p>
          <a:p>
            <a:pPr marL="457200" indent="-457200"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CA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Work completed on internships</a:t>
            </a:r>
          </a:p>
          <a:p>
            <a:pPr marL="457200" indent="-457200"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CA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Blog posts or articles you wrote</a:t>
            </a:r>
          </a:p>
          <a:p>
            <a:pPr marL="457200" indent="-457200"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CA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Class projects</a:t>
            </a:r>
          </a:p>
          <a:p>
            <a:pPr marL="457200" indent="-457200"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CA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Competitions, hackathon projects, or prizes</a:t>
            </a:r>
          </a:p>
          <a:p>
            <a:pPr marL="457200" indent="-457200"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CA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Code you have shared on GitHub</a:t>
            </a:r>
          </a:p>
          <a:p>
            <a:pPr marL="457200" indent="-457200"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CA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Videos of you presenting or showcasing your work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2048932" y="6486172"/>
            <a:ext cx="4476045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9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Setting Up the Perfect Online Resume</a:t>
            </a:r>
          </a:p>
        </p:txBody>
      </p:sp>
    </p:spTree>
    <p:extLst>
      <p:ext uri="{BB962C8B-B14F-4D97-AF65-F5344CB8AC3E}">
        <p14:creationId xmlns:p14="http://schemas.microsoft.com/office/powerpoint/2010/main" val="214045507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>
                <a:solidFill>
                  <a:schemeClr val="accent4"/>
                </a:solidFill>
              </a:rPr>
              <a:t>DON'T have a paper and an online resume that present two different people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2048932" y="6486172"/>
            <a:ext cx="4476045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9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Setting Up the Perfect Online Resume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0810" y="2388551"/>
            <a:ext cx="3236756" cy="359639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2567" y="2534048"/>
            <a:ext cx="3926701" cy="313522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813493" y="3079099"/>
            <a:ext cx="1688604" cy="1778949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32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I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CA" sz="3200" b="0" i="0" u="none" strike="noStrike" kern="1200" cap="none" spc="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32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Google</a:t>
            </a:r>
            <a:endParaRPr kumimoji="0" lang="en-US" sz="3200" b="0" i="0" u="none" strike="noStrike" kern="1200" cap="none" spc="0" normalizeH="0" baseline="0" noProof="0" dirty="0" err="1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" name="Heart 8"/>
          <p:cNvSpPr/>
          <p:nvPr/>
        </p:nvSpPr>
        <p:spPr bwMode="auto">
          <a:xfrm>
            <a:off x="3330135" y="3694253"/>
            <a:ext cx="655320" cy="548640"/>
          </a:xfrm>
          <a:prstGeom prst="heart">
            <a:avLst/>
          </a:prstGeom>
          <a:solidFill>
            <a:srgbClr val="D83B01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381019" y="2804779"/>
            <a:ext cx="2087174" cy="1778949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32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I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CA" sz="3200" b="0" i="0" u="none" strike="noStrike" kern="1200" cap="none" spc="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32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Microsoft</a:t>
            </a:r>
            <a:endParaRPr kumimoji="0" lang="en-US" sz="3200" b="0" i="0" u="none" strike="noStrike" kern="1200" cap="none" spc="0" normalizeH="0" baseline="0" noProof="0" dirty="0" err="1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1" name="Heart 10"/>
          <p:cNvSpPr/>
          <p:nvPr/>
        </p:nvSpPr>
        <p:spPr bwMode="auto">
          <a:xfrm>
            <a:off x="8096943" y="3419933"/>
            <a:ext cx="655320" cy="548640"/>
          </a:xfrm>
          <a:prstGeom prst="heart">
            <a:avLst/>
          </a:prstGeom>
          <a:solidFill>
            <a:srgbClr val="D83B01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7728" y="1948245"/>
            <a:ext cx="2438745" cy="300153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620345" y="3078934"/>
            <a:ext cx="2087174" cy="1778949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32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I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CA" sz="3200" b="0" i="0" u="none" strike="noStrike" kern="1200" cap="none" spc="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32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Microsoft</a:t>
            </a:r>
            <a:endParaRPr kumimoji="0" lang="en-US" sz="3200" b="0" i="0" u="none" strike="noStrike" kern="1200" cap="none" spc="0" normalizeH="0" baseline="0" noProof="0" dirty="0" err="1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8868" y="1783930"/>
            <a:ext cx="2691228" cy="3146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078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3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chemeClr val="accent4"/>
                </a:solidFill>
              </a:rPr>
              <a:t>DO include testimonials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000" y="1261533"/>
            <a:ext cx="9278551" cy="4892131"/>
          </a:xfrm>
        </p:spPr>
        <p:txBody>
          <a:bodyPr>
            <a:normAutofit/>
          </a:bodyPr>
          <a:lstStyle/>
          <a:p>
            <a:pPr marL="457200" indent="-457200"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CA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Reviews from past managers</a:t>
            </a:r>
          </a:p>
          <a:p>
            <a:pPr marL="457200" indent="-457200"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CA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Kudos for volunteer work you completed</a:t>
            </a:r>
          </a:p>
          <a:p>
            <a:pPr marL="457200" indent="-457200"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CA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Compliments from faculty</a:t>
            </a:r>
          </a:p>
          <a:p>
            <a:pPr marL="457200" indent="-457200"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endParaRPr lang="en-CA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457200" indent="-457200"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endParaRPr lang="en-CA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457200" indent="-457200"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endParaRPr lang="en-CA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457200" indent="-457200"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endParaRPr lang="en-CA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457200" indent="-457200"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endParaRPr lang="en-CA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457200" indent="-457200"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CA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It is a courtesy to ask permission before quoting</a:t>
            </a:r>
          </a:p>
          <a:p>
            <a:pPr>
              <a:spcBef>
                <a:spcPts val="500"/>
              </a:spcBef>
              <a:spcAft>
                <a:spcPts val="500"/>
              </a:spcAft>
            </a:pPr>
            <a:endParaRPr lang="en-CA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2048932" y="6486172"/>
            <a:ext cx="4476045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9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Setting Up the Perfect Online Resume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943042" y="2964801"/>
            <a:ext cx="8884920" cy="2366802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"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I just want to write with my profound thanks for how much you’ve helped us get to this point.  I have a real appreciation of your commitment and expertise, </a:t>
            </a:r>
            <a:r>
              <a:rPr kumimoji="0" lang="en-US" sz="2400" b="0" i="1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especially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your expertise!  I’m so inspired and am grateful for your partnership!" – Stefan </a:t>
            </a:r>
            <a:r>
              <a:rPr kumimoji="0" lang="en-US" sz="24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Milea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, supervisor on learn to code project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19097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chemeClr val="accent4"/>
                </a:solidFill>
              </a:rPr>
              <a:t>DO list your programming languages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000" y="1261533"/>
            <a:ext cx="9278551" cy="4892131"/>
          </a:xfrm>
        </p:spPr>
        <p:txBody>
          <a:bodyPr>
            <a:normAutofit/>
          </a:bodyPr>
          <a:lstStyle/>
          <a:p>
            <a:pPr marL="457200" indent="-457200"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CA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List them from most to least proficient</a:t>
            </a:r>
          </a:p>
          <a:p>
            <a:pPr marL="457200" indent="-457200"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CA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When you mention a project specify languages used</a:t>
            </a:r>
          </a:p>
          <a:p>
            <a:pPr marL="457200" indent="-457200"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CA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Be careful ranking your skill from 1-10</a:t>
            </a:r>
          </a:p>
          <a:p>
            <a:pPr marL="835143" lvl="1" indent="-457200"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CA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Do you think an employer will believe you are a 9 or 10? </a:t>
            </a:r>
          </a:p>
          <a:p>
            <a:pPr marL="835143" lvl="1" indent="-457200"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CA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Do you want to list the language if you are a 1 or 2?</a:t>
            </a:r>
          </a:p>
          <a:p>
            <a:pPr>
              <a:spcBef>
                <a:spcPts val="500"/>
              </a:spcBef>
              <a:spcAft>
                <a:spcPts val="500"/>
              </a:spcAft>
            </a:pPr>
            <a:endParaRPr lang="en-CA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2048932" y="6486172"/>
            <a:ext cx="4476045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9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Setting Up the Perfect Online Resume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597" y="2343519"/>
            <a:ext cx="695909" cy="622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80667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chemeClr val="accent4"/>
                </a:solidFill>
              </a:rPr>
              <a:t>DON’T lie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000" y="1261533"/>
            <a:ext cx="9278551" cy="4892131"/>
          </a:xfrm>
        </p:spPr>
        <p:txBody>
          <a:bodyPr>
            <a:normAutofit/>
          </a:bodyPr>
          <a:lstStyle/>
          <a:p>
            <a:pPr>
              <a:spcBef>
                <a:spcPts val="500"/>
              </a:spcBef>
              <a:spcAft>
                <a:spcPts val="500"/>
              </a:spcAft>
            </a:pPr>
            <a:r>
              <a:rPr lang="en-CA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Seriously, that is the worst thing you can do on a resume!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2048932" y="6486172"/>
            <a:ext cx="4476045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9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Setting Up the Perfect Online Resume</a:t>
            </a:r>
          </a:p>
        </p:txBody>
      </p:sp>
    </p:spTree>
    <p:extLst>
      <p:ext uri="{BB962C8B-B14F-4D97-AF65-F5344CB8AC3E}">
        <p14:creationId xmlns:p14="http://schemas.microsoft.com/office/powerpoint/2010/main" val="138136613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chemeClr val="accent4"/>
                </a:solidFill>
              </a:rPr>
              <a:t>DO describe what you have done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000" y="1261533"/>
            <a:ext cx="9278551" cy="4892131"/>
          </a:xfrm>
        </p:spPr>
        <p:txBody>
          <a:bodyPr>
            <a:normAutofit/>
          </a:bodyPr>
          <a:lstStyle/>
          <a:p>
            <a:pPr marL="457200" indent="-457200"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CA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List accomplishments from past jobs and roles, not just responsibilities</a:t>
            </a:r>
          </a:p>
          <a:p>
            <a:pPr marL="457200" indent="-457200"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CA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Quantify what you can</a:t>
            </a:r>
          </a:p>
          <a:p>
            <a:pPr marL="835143" lvl="1" indent="-457200"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CA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Supervised a team of 4 people</a:t>
            </a:r>
          </a:p>
          <a:p>
            <a:pPr marL="835143" lvl="1" indent="-457200"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CA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Increased usage by 15%</a:t>
            </a:r>
          </a:p>
          <a:p>
            <a:pPr marL="835143" lvl="1" indent="-457200"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CA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Improved performance by 5%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2048932" y="6486172"/>
            <a:ext cx="4476045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9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Setting Up the Perfect Online Resume</a:t>
            </a:r>
          </a:p>
        </p:txBody>
      </p:sp>
    </p:spTree>
    <p:extLst>
      <p:ext uri="{BB962C8B-B14F-4D97-AF65-F5344CB8AC3E}">
        <p14:creationId xmlns:p14="http://schemas.microsoft.com/office/powerpoint/2010/main" val="119126011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chemeClr val="accent4"/>
                </a:solidFill>
              </a:rPr>
              <a:t>DO give yourself credit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000" y="1261533"/>
            <a:ext cx="9278551" cy="4892131"/>
          </a:xfrm>
        </p:spPr>
        <p:txBody>
          <a:bodyPr>
            <a:normAutofit/>
          </a:bodyPr>
          <a:lstStyle/>
          <a:p>
            <a:pPr marL="457200" indent="-457200"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CA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If you don’t have much work experience</a:t>
            </a:r>
          </a:p>
          <a:p>
            <a:pPr marL="835143" lvl="1" indent="-457200"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CA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Highlight your transferable skills (communication skills, interpersonal skills, industry knowledge)</a:t>
            </a:r>
          </a:p>
          <a:p>
            <a:pPr marL="835143" lvl="1" indent="-457200"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CA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List memberships in professional organizations (IEEE, AIESEC, ACE)</a:t>
            </a:r>
          </a:p>
          <a:p>
            <a:pPr marL="835143" lvl="1" indent="-457200"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CA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List volunteer work and activities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2048932" y="6486172"/>
            <a:ext cx="4476045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9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Setting Up the Perfect Online Resume</a:t>
            </a:r>
          </a:p>
        </p:txBody>
      </p:sp>
    </p:spTree>
    <p:extLst>
      <p:ext uri="{BB962C8B-B14F-4D97-AF65-F5344CB8AC3E}">
        <p14:creationId xmlns:p14="http://schemas.microsoft.com/office/powerpoint/2010/main" val="32479501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001" y="1261534"/>
            <a:ext cx="5583880" cy="4868332"/>
          </a:xfrm>
        </p:spPr>
        <p:txBody>
          <a:bodyPr>
            <a:normAutofit/>
          </a:bodyPr>
          <a:lstStyle/>
          <a:p>
            <a:r>
              <a:rPr lang="en-CA" sz="4400" dirty="0">
                <a:latin typeface="Segoe UI Light" panose="020B0502040204020203" pitchFamily="34" charset="0"/>
                <a:cs typeface="Segoe UI Light" panose="020B0502040204020203" pitchFamily="34" charset="0"/>
              </a:rPr>
              <a:t>You can influence what they see</a:t>
            </a:r>
            <a:endParaRPr lang="en-US" sz="4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2048932" y="6486172"/>
            <a:ext cx="4476045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9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Setting Up the Perfect Online Resume</a:t>
            </a:r>
          </a:p>
        </p:txBody>
      </p:sp>
      <p:sp>
        <p:nvSpPr>
          <p:cNvPr id="77" name="Freeform 9"/>
          <p:cNvSpPr>
            <a:spLocks/>
          </p:cNvSpPr>
          <p:nvPr/>
        </p:nvSpPr>
        <p:spPr bwMode="auto">
          <a:xfrm>
            <a:off x="6761883" y="2047753"/>
            <a:ext cx="4157663" cy="3154442"/>
          </a:xfrm>
          <a:custGeom>
            <a:avLst/>
            <a:gdLst>
              <a:gd name="T0" fmla="*/ 641 w 641"/>
              <a:gd name="T1" fmla="*/ 13 h 482"/>
              <a:gd name="T2" fmla="*/ 628 w 641"/>
              <a:gd name="T3" fmla="*/ 0 h 482"/>
              <a:gd name="T4" fmla="*/ 13 w 641"/>
              <a:gd name="T5" fmla="*/ 0 h 482"/>
              <a:gd name="T6" fmla="*/ 0 w 641"/>
              <a:gd name="T7" fmla="*/ 13 h 482"/>
              <a:gd name="T8" fmla="*/ 0 w 641"/>
              <a:gd name="T9" fmla="*/ 432 h 482"/>
              <a:gd name="T10" fmla="*/ 13 w 641"/>
              <a:gd name="T11" fmla="*/ 445 h 482"/>
              <a:gd name="T12" fmla="*/ 297 w 641"/>
              <a:gd name="T13" fmla="*/ 445 h 482"/>
              <a:gd name="T14" fmla="*/ 288 w 641"/>
              <a:gd name="T15" fmla="*/ 473 h 482"/>
              <a:gd name="T16" fmla="*/ 231 w 641"/>
              <a:gd name="T17" fmla="*/ 473 h 482"/>
              <a:gd name="T18" fmla="*/ 231 w 641"/>
              <a:gd name="T19" fmla="*/ 482 h 482"/>
              <a:gd name="T20" fmla="*/ 407 w 641"/>
              <a:gd name="T21" fmla="*/ 482 h 482"/>
              <a:gd name="T22" fmla="*/ 407 w 641"/>
              <a:gd name="T23" fmla="*/ 473 h 482"/>
              <a:gd name="T24" fmla="*/ 360 w 641"/>
              <a:gd name="T25" fmla="*/ 473 h 482"/>
              <a:gd name="T26" fmla="*/ 351 w 641"/>
              <a:gd name="T27" fmla="*/ 445 h 482"/>
              <a:gd name="T28" fmla="*/ 628 w 641"/>
              <a:gd name="T29" fmla="*/ 445 h 482"/>
              <a:gd name="T30" fmla="*/ 641 w 641"/>
              <a:gd name="T31" fmla="*/ 432 h 482"/>
              <a:gd name="T32" fmla="*/ 641 w 641"/>
              <a:gd name="T33" fmla="*/ 13 h 4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641" h="482">
                <a:moveTo>
                  <a:pt x="641" y="13"/>
                </a:moveTo>
                <a:cubicBezTo>
                  <a:pt x="641" y="6"/>
                  <a:pt x="635" y="0"/>
                  <a:pt x="628" y="0"/>
                </a:cubicBezTo>
                <a:cubicBezTo>
                  <a:pt x="13" y="0"/>
                  <a:pt x="13" y="0"/>
                  <a:pt x="13" y="0"/>
                </a:cubicBezTo>
                <a:cubicBezTo>
                  <a:pt x="6" y="0"/>
                  <a:pt x="0" y="6"/>
                  <a:pt x="0" y="13"/>
                </a:cubicBezTo>
                <a:cubicBezTo>
                  <a:pt x="0" y="432"/>
                  <a:pt x="0" y="432"/>
                  <a:pt x="0" y="432"/>
                </a:cubicBezTo>
                <a:cubicBezTo>
                  <a:pt x="0" y="439"/>
                  <a:pt x="6" y="445"/>
                  <a:pt x="13" y="445"/>
                </a:cubicBezTo>
                <a:cubicBezTo>
                  <a:pt x="297" y="445"/>
                  <a:pt x="297" y="445"/>
                  <a:pt x="297" y="445"/>
                </a:cubicBezTo>
                <a:cubicBezTo>
                  <a:pt x="288" y="473"/>
                  <a:pt x="288" y="473"/>
                  <a:pt x="288" y="473"/>
                </a:cubicBezTo>
                <a:cubicBezTo>
                  <a:pt x="231" y="473"/>
                  <a:pt x="231" y="473"/>
                  <a:pt x="231" y="473"/>
                </a:cubicBezTo>
                <a:cubicBezTo>
                  <a:pt x="231" y="482"/>
                  <a:pt x="231" y="482"/>
                  <a:pt x="231" y="482"/>
                </a:cubicBezTo>
                <a:cubicBezTo>
                  <a:pt x="407" y="482"/>
                  <a:pt x="407" y="482"/>
                  <a:pt x="407" y="482"/>
                </a:cubicBezTo>
                <a:cubicBezTo>
                  <a:pt x="407" y="473"/>
                  <a:pt x="407" y="473"/>
                  <a:pt x="407" y="473"/>
                </a:cubicBezTo>
                <a:cubicBezTo>
                  <a:pt x="360" y="473"/>
                  <a:pt x="360" y="473"/>
                  <a:pt x="360" y="473"/>
                </a:cubicBezTo>
                <a:cubicBezTo>
                  <a:pt x="351" y="445"/>
                  <a:pt x="351" y="445"/>
                  <a:pt x="351" y="445"/>
                </a:cubicBezTo>
                <a:cubicBezTo>
                  <a:pt x="628" y="445"/>
                  <a:pt x="628" y="445"/>
                  <a:pt x="628" y="445"/>
                </a:cubicBezTo>
                <a:cubicBezTo>
                  <a:pt x="635" y="445"/>
                  <a:pt x="641" y="439"/>
                  <a:pt x="641" y="432"/>
                </a:cubicBezTo>
                <a:lnTo>
                  <a:pt x="641" y="13"/>
                </a:lnTo>
                <a:close/>
              </a:path>
            </a:pathLst>
          </a:custGeom>
          <a:solidFill>
            <a:srgbClr val="CDF4FF">
              <a:lumMod val="25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78" name="Group 77"/>
          <p:cNvGrpSpPr/>
          <p:nvPr/>
        </p:nvGrpSpPr>
        <p:grpSpPr>
          <a:xfrm>
            <a:off x="6877704" y="589141"/>
            <a:ext cx="3951288" cy="3866454"/>
            <a:chOff x="7053288" y="1902521"/>
            <a:chExt cx="3951288" cy="3866454"/>
          </a:xfrm>
        </p:grpSpPr>
        <p:sp>
          <p:nvSpPr>
            <p:cNvPr id="79" name="Freeform 6"/>
            <p:cNvSpPr>
              <a:spLocks/>
            </p:cNvSpPr>
            <p:nvPr/>
          </p:nvSpPr>
          <p:spPr bwMode="auto">
            <a:xfrm>
              <a:off x="9324975" y="2711450"/>
              <a:ext cx="1220788" cy="1225550"/>
            </a:xfrm>
            <a:custGeom>
              <a:avLst/>
              <a:gdLst>
                <a:gd name="T0" fmla="*/ 384 w 769"/>
                <a:gd name="T1" fmla="*/ 0 h 772"/>
                <a:gd name="T2" fmla="*/ 344 w 769"/>
                <a:gd name="T3" fmla="*/ 4 h 772"/>
                <a:gd name="T4" fmla="*/ 307 w 769"/>
                <a:gd name="T5" fmla="*/ 8 h 772"/>
                <a:gd name="T6" fmla="*/ 270 w 769"/>
                <a:gd name="T7" fmla="*/ 16 h 772"/>
                <a:gd name="T8" fmla="*/ 237 w 769"/>
                <a:gd name="T9" fmla="*/ 28 h 772"/>
                <a:gd name="T10" fmla="*/ 201 w 769"/>
                <a:gd name="T11" fmla="*/ 49 h 772"/>
                <a:gd name="T12" fmla="*/ 172 w 769"/>
                <a:gd name="T13" fmla="*/ 65 h 772"/>
                <a:gd name="T14" fmla="*/ 139 w 769"/>
                <a:gd name="T15" fmla="*/ 89 h 772"/>
                <a:gd name="T16" fmla="*/ 115 w 769"/>
                <a:gd name="T17" fmla="*/ 114 h 772"/>
                <a:gd name="T18" fmla="*/ 86 w 769"/>
                <a:gd name="T19" fmla="*/ 138 h 772"/>
                <a:gd name="T20" fmla="*/ 66 w 769"/>
                <a:gd name="T21" fmla="*/ 171 h 772"/>
                <a:gd name="T22" fmla="*/ 45 w 769"/>
                <a:gd name="T23" fmla="*/ 204 h 772"/>
                <a:gd name="T24" fmla="*/ 29 w 769"/>
                <a:gd name="T25" fmla="*/ 236 h 772"/>
                <a:gd name="T26" fmla="*/ 17 w 769"/>
                <a:gd name="T27" fmla="*/ 269 h 772"/>
                <a:gd name="T28" fmla="*/ 4 w 769"/>
                <a:gd name="T29" fmla="*/ 310 h 772"/>
                <a:gd name="T30" fmla="*/ 0 w 769"/>
                <a:gd name="T31" fmla="*/ 347 h 772"/>
                <a:gd name="T32" fmla="*/ 0 w 769"/>
                <a:gd name="T33" fmla="*/ 388 h 772"/>
                <a:gd name="T34" fmla="*/ 0 w 769"/>
                <a:gd name="T35" fmla="*/ 428 h 772"/>
                <a:gd name="T36" fmla="*/ 4 w 769"/>
                <a:gd name="T37" fmla="*/ 461 h 772"/>
                <a:gd name="T38" fmla="*/ 17 w 769"/>
                <a:gd name="T39" fmla="*/ 502 h 772"/>
                <a:gd name="T40" fmla="*/ 29 w 769"/>
                <a:gd name="T41" fmla="*/ 535 h 772"/>
                <a:gd name="T42" fmla="*/ 45 w 769"/>
                <a:gd name="T43" fmla="*/ 571 h 772"/>
                <a:gd name="T44" fmla="*/ 66 w 769"/>
                <a:gd name="T45" fmla="*/ 600 h 772"/>
                <a:gd name="T46" fmla="*/ 86 w 769"/>
                <a:gd name="T47" fmla="*/ 633 h 772"/>
                <a:gd name="T48" fmla="*/ 115 w 769"/>
                <a:gd name="T49" fmla="*/ 657 h 772"/>
                <a:gd name="T50" fmla="*/ 139 w 769"/>
                <a:gd name="T51" fmla="*/ 686 h 772"/>
                <a:gd name="T52" fmla="*/ 172 w 769"/>
                <a:gd name="T53" fmla="*/ 706 h 772"/>
                <a:gd name="T54" fmla="*/ 201 w 769"/>
                <a:gd name="T55" fmla="*/ 723 h 772"/>
                <a:gd name="T56" fmla="*/ 237 w 769"/>
                <a:gd name="T57" fmla="*/ 739 h 772"/>
                <a:gd name="T58" fmla="*/ 270 w 769"/>
                <a:gd name="T59" fmla="*/ 755 h 772"/>
                <a:gd name="T60" fmla="*/ 307 w 769"/>
                <a:gd name="T61" fmla="*/ 763 h 772"/>
                <a:gd name="T62" fmla="*/ 344 w 769"/>
                <a:gd name="T63" fmla="*/ 768 h 772"/>
                <a:gd name="T64" fmla="*/ 384 w 769"/>
                <a:gd name="T65" fmla="*/ 772 h 772"/>
                <a:gd name="T66" fmla="*/ 425 w 769"/>
                <a:gd name="T67" fmla="*/ 768 h 772"/>
                <a:gd name="T68" fmla="*/ 458 w 769"/>
                <a:gd name="T69" fmla="*/ 763 h 772"/>
                <a:gd name="T70" fmla="*/ 499 w 769"/>
                <a:gd name="T71" fmla="*/ 755 h 772"/>
                <a:gd name="T72" fmla="*/ 532 w 769"/>
                <a:gd name="T73" fmla="*/ 739 h 772"/>
                <a:gd name="T74" fmla="*/ 564 w 769"/>
                <a:gd name="T75" fmla="*/ 723 h 772"/>
                <a:gd name="T76" fmla="*/ 597 w 769"/>
                <a:gd name="T77" fmla="*/ 706 h 772"/>
                <a:gd name="T78" fmla="*/ 626 w 769"/>
                <a:gd name="T79" fmla="*/ 686 h 772"/>
                <a:gd name="T80" fmla="*/ 654 w 769"/>
                <a:gd name="T81" fmla="*/ 661 h 772"/>
                <a:gd name="T82" fmla="*/ 675 w 769"/>
                <a:gd name="T83" fmla="*/ 637 h 772"/>
                <a:gd name="T84" fmla="*/ 699 w 769"/>
                <a:gd name="T85" fmla="*/ 604 h 772"/>
                <a:gd name="T86" fmla="*/ 720 w 769"/>
                <a:gd name="T87" fmla="*/ 576 h 772"/>
                <a:gd name="T88" fmla="*/ 732 w 769"/>
                <a:gd name="T89" fmla="*/ 539 h 772"/>
                <a:gd name="T90" fmla="*/ 752 w 769"/>
                <a:gd name="T91" fmla="*/ 506 h 772"/>
                <a:gd name="T92" fmla="*/ 760 w 769"/>
                <a:gd name="T93" fmla="*/ 469 h 772"/>
                <a:gd name="T94" fmla="*/ 764 w 769"/>
                <a:gd name="T95" fmla="*/ 437 h 772"/>
                <a:gd name="T96" fmla="*/ 769 w 769"/>
                <a:gd name="T97" fmla="*/ 396 h 772"/>
                <a:gd name="T98" fmla="*/ 384 w 769"/>
                <a:gd name="T99" fmla="*/ 396 h 772"/>
                <a:gd name="T100" fmla="*/ 384 w 769"/>
                <a:gd name="T101" fmla="*/ 0 h 7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769" h="772">
                  <a:moveTo>
                    <a:pt x="384" y="0"/>
                  </a:moveTo>
                  <a:lnTo>
                    <a:pt x="344" y="4"/>
                  </a:lnTo>
                  <a:lnTo>
                    <a:pt x="307" y="8"/>
                  </a:lnTo>
                  <a:lnTo>
                    <a:pt x="270" y="16"/>
                  </a:lnTo>
                  <a:lnTo>
                    <a:pt x="237" y="28"/>
                  </a:lnTo>
                  <a:lnTo>
                    <a:pt x="201" y="49"/>
                  </a:lnTo>
                  <a:lnTo>
                    <a:pt x="172" y="65"/>
                  </a:lnTo>
                  <a:lnTo>
                    <a:pt x="139" y="89"/>
                  </a:lnTo>
                  <a:lnTo>
                    <a:pt x="115" y="114"/>
                  </a:lnTo>
                  <a:lnTo>
                    <a:pt x="86" y="138"/>
                  </a:lnTo>
                  <a:lnTo>
                    <a:pt x="66" y="171"/>
                  </a:lnTo>
                  <a:lnTo>
                    <a:pt x="45" y="204"/>
                  </a:lnTo>
                  <a:lnTo>
                    <a:pt x="29" y="236"/>
                  </a:lnTo>
                  <a:lnTo>
                    <a:pt x="17" y="269"/>
                  </a:lnTo>
                  <a:lnTo>
                    <a:pt x="4" y="310"/>
                  </a:lnTo>
                  <a:lnTo>
                    <a:pt x="0" y="347"/>
                  </a:lnTo>
                  <a:lnTo>
                    <a:pt x="0" y="388"/>
                  </a:lnTo>
                  <a:lnTo>
                    <a:pt x="0" y="428"/>
                  </a:lnTo>
                  <a:lnTo>
                    <a:pt x="4" y="461"/>
                  </a:lnTo>
                  <a:lnTo>
                    <a:pt x="17" y="502"/>
                  </a:lnTo>
                  <a:lnTo>
                    <a:pt x="29" y="535"/>
                  </a:lnTo>
                  <a:lnTo>
                    <a:pt x="45" y="571"/>
                  </a:lnTo>
                  <a:lnTo>
                    <a:pt x="66" y="600"/>
                  </a:lnTo>
                  <a:lnTo>
                    <a:pt x="86" y="633"/>
                  </a:lnTo>
                  <a:lnTo>
                    <a:pt x="115" y="657"/>
                  </a:lnTo>
                  <a:lnTo>
                    <a:pt x="139" y="686"/>
                  </a:lnTo>
                  <a:lnTo>
                    <a:pt x="172" y="706"/>
                  </a:lnTo>
                  <a:lnTo>
                    <a:pt x="201" y="723"/>
                  </a:lnTo>
                  <a:lnTo>
                    <a:pt x="237" y="739"/>
                  </a:lnTo>
                  <a:lnTo>
                    <a:pt x="270" y="755"/>
                  </a:lnTo>
                  <a:lnTo>
                    <a:pt x="307" y="763"/>
                  </a:lnTo>
                  <a:lnTo>
                    <a:pt x="344" y="768"/>
                  </a:lnTo>
                  <a:lnTo>
                    <a:pt x="384" y="772"/>
                  </a:lnTo>
                  <a:lnTo>
                    <a:pt x="425" y="768"/>
                  </a:lnTo>
                  <a:lnTo>
                    <a:pt x="458" y="763"/>
                  </a:lnTo>
                  <a:lnTo>
                    <a:pt x="499" y="755"/>
                  </a:lnTo>
                  <a:lnTo>
                    <a:pt x="532" y="739"/>
                  </a:lnTo>
                  <a:lnTo>
                    <a:pt x="564" y="723"/>
                  </a:lnTo>
                  <a:lnTo>
                    <a:pt x="597" y="706"/>
                  </a:lnTo>
                  <a:lnTo>
                    <a:pt x="626" y="686"/>
                  </a:lnTo>
                  <a:lnTo>
                    <a:pt x="654" y="661"/>
                  </a:lnTo>
                  <a:lnTo>
                    <a:pt x="675" y="637"/>
                  </a:lnTo>
                  <a:lnTo>
                    <a:pt x="699" y="604"/>
                  </a:lnTo>
                  <a:lnTo>
                    <a:pt x="720" y="576"/>
                  </a:lnTo>
                  <a:lnTo>
                    <a:pt x="732" y="539"/>
                  </a:lnTo>
                  <a:lnTo>
                    <a:pt x="752" y="506"/>
                  </a:lnTo>
                  <a:lnTo>
                    <a:pt x="760" y="469"/>
                  </a:lnTo>
                  <a:lnTo>
                    <a:pt x="764" y="437"/>
                  </a:lnTo>
                  <a:lnTo>
                    <a:pt x="769" y="396"/>
                  </a:lnTo>
                  <a:lnTo>
                    <a:pt x="384" y="396"/>
                  </a:lnTo>
                  <a:lnTo>
                    <a:pt x="38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0" name="Rectangle 10"/>
            <p:cNvSpPr>
              <a:spLocks noChangeArrowheads="1"/>
            </p:cNvSpPr>
            <p:nvPr/>
          </p:nvSpPr>
          <p:spPr bwMode="auto">
            <a:xfrm>
              <a:off x="7053288" y="3543300"/>
              <a:ext cx="3951288" cy="222567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1" name="Rectangle 11"/>
            <p:cNvSpPr>
              <a:spLocks noChangeArrowheads="1"/>
            </p:cNvSpPr>
            <p:nvPr/>
          </p:nvSpPr>
          <p:spPr bwMode="auto">
            <a:xfrm>
              <a:off x="8164513" y="4902200"/>
              <a:ext cx="519113" cy="77788"/>
            </a:xfrm>
            <a:prstGeom prst="rect">
              <a:avLst/>
            </a:prstGeom>
            <a:solidFill>
              <a:srgbClr val="007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2" name="Rectangle 12"/>
            <p:cNvSpPr>
              <a:spLocks noChangeArrowheads="1"/>
            </p:cNvSpPr>
            <p:nvPr/>
          </p:nvSpPr>
          <p:spPr bwMode="auto">
            <a:xfrm>
              <a:off x="8034338" y="4902200"/>
              <a:ext cx="84138" cy="77788"/>
            </a:xfrm>
            <a:prstGeom prst="rect">
              <a:avLst/>
            </a:prstGeom>
            <a:solidFill>
              <a:srgbClr val="007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3" name="Rectangle 13"/>
            <p:cNvSpPr>
              <a:spLocks noChangeArrowheads="1"/>
            </p:cNvSpPr>
            <p:nvPr/>
          </p:nvSpPr>
          <p:spPr bwMode="auto">
            <a:xfrm>
              <a:off x="8164513" y="5072063"/>
              <a:ext cx="563563" cy="77788"/>
            </a:xfrm>
            <a:prstGeom prst="rect">
              <a:avLst/>
            </a:prstGeom>
            <a:solidFill>
              <a:srgbClr val="007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4" name="Rectangle 14"/>
            <p:cNvSpPr>
              <a:spLocks noChangeArrowheads="1"/>
            </p:cNvSpPr>
            <p:nvPr/>
          </p:nvSpPr>
          <p:spPr bwMode="auto">
            <a:xfrm>
              <a:off x="8034338" y="5072063"/>
              <a:ext cx="84138" cy="77788"/>
            </a:xfrm>
            <a:prstGeom prst="rect">
              <a:avLst/>
            </a:prstGeom>
            <a:solidFill>
              <a:srgbClr val="007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5" name="Rectangle 15"/>
            <p:cNvSpPr>
              <a:spLocks noChangeArrowheads="1"/>
            </p:cNvSpPr>
            <p:nvPr/>
          </p:nvSpPr>
          <p:spPr bwMode="auto">
            <a:xfrm>
              <a:off x="8164513" y="5233988"/>
              <a:ext cx="415925" cy="77788"/>
            </a:xfrm>
            <a:prstGeom prst="rect">
              <a:avLst/>
            </a:prstGeom>
            <a:solidFill>
              <a:srgbClr val="007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6" name="Rectangle 16"/>
            <p:cNvSpPr>
              <a:spLocks noChangeArrowheads="1"/>
            </p:cNvSpPr>
            <p:nvPr/>
          </p:nvSpPr>
          <p:spPr bwMode="auto">
            <a:xfrm>
              <a:off x="8034338" y="5233988"/>
              <a:ext cx="84138" cy="77788"/>
            </a:xfrm>
            <a:prstGeom prst="rect">
              <a:avLst/>
            </a:prstGeom>
            <a:solidFill>
              <a:srgbClr val="007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7" name="Rectangle 23"/>
            <p:cNvSpPr>
              <a:spLocks noChangeArrowheads="1"/>
            </p:cNvSpPr>
            <p:nvPr/>
          </p:nvSpPr>
          <p:spPr bwMode="auto">
            <a:xfrm>
              <a:off x="9850438" y="3825875"/>
              <a:ext cx="77788" cy="77788"/>
            </a:xfrm>
            <a:prstGeom prst="rect">
              <a:avLst/>
            </a:prstGeom>
            <a:solidFill>
              <a:srgbClr val="0082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8" name="Freeform 24"/>
            <p:cNvSpPr>
              <a:spLocks noEditPoints="1"/>
            </p:cNvSpPr>
            <p:nvPr/>
          </p:nvSpPr>
          <p:spPr bwMode="auto">
            <a:xfrm>
              <a:off x="7742238" y="3722688"/>
              <a:ext cx="2465388" cy="246063"/>
            </a:xfrm>
            <a:custGeom>
              <a:avLst/>
              <a:gdLst>
                <a:gd name="T0" fmla="*/ 0 w 1553"/>
                <a:gd name="T1" fmla="*/ 0 h 155"/>
                <a:gd name="T2" fmla="*/ 0 w 1553"/>
                <a:gd name="T3" fmla="*/ 155 h 155"/>
                <a:gd name="T4" fmla="*/ 1553 w 1553"/>
                <a:gd name="T5" fmla="*/ 155 h 155"/>
                <a:gd name="T6" fmla="*/ 1553 w 1553"/>
                <a:gd name="T7" fmla="*/ 0 h 155"/>
                <a:gd name="T8" fmla="*/ 0 w 1553"/>
                <a:gd name="T9" fmla="*/ 0 h 155"/>
                <a:gd name="T10" fmla="*/ 1267 w 1553"/>
                <a:gd name="T11" fmla="*/ 131 h 155"/>
                <a:gd name="T12" fmla="*/ 1173 w 1553"/>
                <a:gd name="T13" fmla="*/ 131 h 155"/>
                <a:gd name="T14" fmla="*/ 1173 w 1553"/>
                <a:gd name="T15" fmla="*/ 106 h 155"/>
                <a:gd name="T16" fmla="*/ 1267 w 1553"/>
                <a:gd name="T17" fmla="*/ 106 h 155"/>
                <a:gd name="T18" fmla="*/ 1267 w 1553"/>
                <a:gd name="T19" fmla="*/ 131 h 155"/>
                <a:gd name="T20" fmla="*/ 1394 w 1553"/>
                <a:gd name="T21" fmla="*/ 131 h 155"/>
                <a:gd name="T22" fmla="*/ 1312 w 1553"/>
                <a:gd name="T23" fmla="*/ 131 h 155"/>
                <a:gd name="T24" fmla="*/ 1312 w 1553"/>
                <a:gd name="T25" fmla="*/ 45 h 155"/>
                <a:gd name="T26" fmla="*/ 1394 w 1553"/>
                <a:gd name="T27" fmla="*/ 45 h 155"/>
                <a:gd name="T28" fmla="*/ 1394 w 1553"/>
                <a:gd name="T29" fmla="*/ 131 h 155"/>
                <a:gd name="T30" fmla="*/ 1520 w 1553"/>
                <a:gd name="T31" fmla="*/ 114 h 155"/>
                <a:gd name="T32" fmla="*/ 1504 w 1553"/>
                <a:gd name="T33" fmla="*/ 131 h 155"/>
                <a:gd name="T34" fmla="*/ 1480 w 1553"/>
                <a:gd name="T35" fmla="*/ 110 h 155"/>
                <a:gd name="T36" fmla="*/ 1455 w 1553"/>
                <a:gd name="T37" fmla="*/ 131 h 155"/>
                <a:gd name="T38" fmla="*/ 1439 w 1553"/>
                <a:gd name="T39" fmla="*/ 114 h 155"/>
                <a:gd name="T40" fmla="*/ 1459 w 1553"/>
                <a:gd name="T41" fmla="*/ 90 h 155"/>
                <a:gd name="T42" fmla="*/ 1439 w 1553"/>
                <a:gd name="T43" fmla="*/ 65 h 155"/>
                <a:gd name="T44" fmla="*/ 1455 w 1553"/>
                <a:gd name="T45" fmla="*/ 45 h 155"/>
                <a:gd name="T46" fmla="*/ 1480 w 1553"/>
                <a:gd name="T47" fmla="*/ 69 h 155"/>
                <a:gd name="T48" fmla="*/ 1504 w 1553"/>
                <a:gd name="T49" fmla="*/ 45 h 155"/>
                <a:gd name="T50" fmla="*/ 1520 w 1553"/>
                <a:gd name="T51" fmla="*/ 65 h 155"/>
                <a:gd name="T52" fmla="*/ 1496 w 1553"/>
                <a:gd name="T53" fmla="*/ 90 h 155"/>
                <a:gd name="T54" fmla="*/ 1520 w 1553"/>
                <a:gd name="T55" fmla="*/ 114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553" h="155">
                  <a:moveTo>
                    <a:pt x="0" y="0"/>
                  </a:moveTo>
                  <a:lnTo>
                    <a:pt x="0" y="155"/>
                  </a:lnTo>
                  <a:lnTo>
                    <a:pt x="1553" y="155"/>
                  </a:lnTo>
                  <a:lnTo>
                    <a:pt x="1553" y="0"/>
                  </a:lnTo>
                  <a:lnTo>
                    <a:pt x="0" y="0"/>
                  </a:lnTo>
                  <a:close/>
                  <a:moveTo>
                    <a:pt x="1267" y="131"/>
                  </a:moveTo>
                  <a:lnTo>
                    <a:pt x="1173" y="131"/>
                  </a:lnTo>
                  <a:lnTo>
                    <a:pt x="1173" y="106"/>
                  </a:lnTo>
                  <a:lnTo>
                    <a:pt x="1267" y="106"/>
                  </a:lnTo>
                  <a:lnTo>
                    <a:pt x="1267" y="131"/>
                  </a:lnTo>
                  <a:close/>
                  <a:moveTo>
                    <a:pt x="1394" y="131"/>
                  </a:moveTo>
                  <a:lnTo>
                    <a:pt x="1312" y="131"/>
                  </a:lnTo>
                  <a:lnTo>
                    <a:pt x="1312" y="45"/>
                  </a:lnTo>
                  <a:lnTo>
                    <a:pt x="1394" y="45"/>
                  </a:lnTo>
                  <a:lnTo>
                    <a:pt x="1394" y="131"/>
                  </a:lnTo>
                  <a:close/>
                  <a:moveTo>
                    <a:pt x="1520" y="114"/>
                  </a:moveTo>
                  <a:lnTo>
                    <a:pt x="1504" y="131"/>
                  </a:lnTo>
                  <a:lnTo>
                    <a:pt x="1480" y="110"/>
                  </a:lnTo>
                  <a:lnTo>
                    <a:pt x="1455" y="131"/>
                  </a:lnTo>
                  <a:lnTo>
                    <a:pt x="1439" y="114"/>
                  </a:lnTo>
                  <a:lnTo>
                    <a:pt x="1459" y="90"/>
                  </a:lnTo>
                  <a:lnTo>
                    <a:pt x="1439" y="65"/>
                  </a:lnTo>
                  <a:lnTo>
                    <a:pt x="1455" y="45"/>
                  </a:lnTo>
                  <a:lnTo>
                    <a:pt x="1480" y="69"/>
                  </a:lnTo>
                  <a:lnTo>
                    <a:pt x="1504" y="45"/>
                  </a:lnTo>
                  <a:lnTo>
                    <a:pt x="1520" y="65"/>
                  </a:lnTo>
                  <a:lnTo>
                    <a:pt x="1496" y="90"/>
                  </a:lnTo>
                  <a:lnTo>
                    <a:pt x="1520" y="114"/>
                  </a:lnTo>
                  <a:close/>
                </a:path>
              </a:pathLst>
            </a:custGeom>
            <a:solidFill>
              <a:srgbClr val="0082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9" name="Freeform 25"/>
            <p:cNvSpPr>
              <a:spLocks noEditPoints="1"/>
            </p:cNvSpPr>
            <p:nvPr/>
          </p:nvSpPr>
          <p:spPr bwMode="auto">
            <a:xfrm>
              <a:off x="7735888" y="4021138"/>
              <a:ext cx="2459038" cy="1568450"/>
            </a:xfrm>
            <a:custGeom>
              <a:avLst/>
              <a:gdLst>
                <a:gd name="T0" fmla="*/ 0 w 1549"/>
                <a:gd name="T1" fmla="*/ 0 h 988"/>
                <a:gd name="T2" fmla="*/ 0 w 1549"/>
                <a:gd name="T3" fmla="*/ 988 h 988"/>
                <a:gd name="T4" fmla="*/ 1549 w 1549"/>
                <a:gd name="T5" fmla="*/ 988 h 988"/>
                <a:gd name="T6" fmla="*/ 1549 w 1549"/>
                <a:gd name="T7" fmla="*/ 0 h 988"/>
                <a:gd name="T8" fmla="*/ 0 w 1549"/>
                <a:gd name="T9" fmla="*/ 0 h 988"/>
                <a:gd name="T10" fmla="*/ 1475 w 1549"/>
                <a:gd name="T11" fmla="*/ 915 h 988"/>
                <a:gd name="T12" fmla="*/ 78 w 1549"/>
                <a:gd name="T13" fmla="*/ 915 h 988"/>
                <a:gd name="T14" fmla="*/ 78 w 1549"/>
                <a:gd name="T15" fmla="*/ 77 h 988"/>
                <a:gd name="T16" fmla="*/ 1475 w 1549"/>
                <a:gd name="T17" fmla="*/ 77 h 988"/>
                <a:gd name="T18" fmla="*/ 1475 w 1549"/>
                <a:gd name="T19" fmla="*/ 915 h 9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49" h="988">
                  <a:moveTo>
                    <a:pt x="0" y="0"/>
                  </a:moveTo>
                  <a:lnTo>
                    <a:pt x="0" y="988"/>
                  </a:lnTo>
                  <a:lnTo>
                    <a:pt x="1549" y="988"/>
                  </a:lnTo>
                  <a:lnTo>
                    <a:pt x="1549" y="0"/>
                  </a:lnTo>
                  <a:lnTo>
                    <a:pt x="0" y="0"/>
                  </a:lnTo>
                  <a:close/>
                  <a:moveTo>
                    <a:pt x="1475" y="915"/>
                  </a:moveTo>
                  <a:lnTo>
                    <a:pt x="78" y="915"/>
                  </a:lnTo>
                  <a:lnTo>
                    <a:pt x="78" y="77"/>
                  </a:lnTo>
                  <a:lnTo>
                    <a:pt x="1475" y="77"/>
                  </a:lnTo>
                  <a:lnTo>
                    <a:pt x="1475" y="915"/>
                  </a:lnTo>
                  <a:close/>
                </a:path>
              </a:pathLst>
            </a:custGeom>
            <a:solidFill>
              <a:srgbClr val="0082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90" name="Group 89"/>
            <p:cNvGrpSpPr/>
            <p:nvPr/>
          </p:nvGrpSpPr>
          <p:grpSpPr>
            <a:xfrm>
              <a:off x="7154631" y="1902521"/>
              <a:ext cx="3575050" cy="2457852"/>
              <a:chOff x="7239304" y="1173163"/>
              <a:chExt cx="3575050" cy="2457852"/>
            </a:xfrm>
          </p:grpSpPr>
          <p:sp>
            <p:nvSpPr>
              <p:cNvPr id="100" name="Freeform 8"/>
              <p:cNvSpPr>
                <a:spLocks/>
              </p:cNvSpPr>
              <p:nvPr/>
            </p:nvSpPr>
            <p:spPr bwMode="auto">
              <a:xfrm>
                <a:off x="10052050" y="2600325"/>
                <a:ext cx="609600" cy="622300"/>
              </a:xfrm>
              <a:custGeom>
                <a:avLst/>
                <a:gdLst>
                  <a:gd name="T0" fmla="*/ 0 w 384"/>
                  <a:gd name="T1" fmla="*/ 0 h 392"/>
                  <a:gd name="T2" fmla="*/ 0 w 384"/>
                  <a:gd name="T3" fmla="*/ 392 h 392"/>
                  <a:gd name="T4" fmla="*/ 384 w 384"/>
                  <a:gd name="T5" fmla="*/ 392 h 392"/>
                  <a:gd name="T6" fmla="*/ 384 w 384"/>
                  <a:gd name="T7" fmla="*/ 384 h 392"/>
                  <a:gd name="T8" fmla="*/ 380 w 384"/>
                  <a:gd name="T9" fmla="*/ 343 h 392"/>
                  <a:gd name="T10" fmla="*/ 376 w 384"/>
                  <a:gd name="T11" fmla="*/ 302 h 392"/>
                  <a:gd name="T12" fmla="*/ 368 w 384"/>
                  <a:gd name="T13" fmla="*/ 270 h 392"/>
                  <a:gd name="T14" fmla="*/ 351 w 384"/>
                  <a:gd name="T15" fmla="*/ 229 h 392"/>
                  <a:gd name="T16" fmla="*/ 335 w 384"/>
                  <a:gd name="T17" fmla="*/ 200 h 392"/>
                  <a:gd name="T18" fmla="*/ 319 w 384"/>
                  <a:gd name="T19" fmla="*/ 163 h 392"/>
                  <a:gd name="T20" fmla="*/ 298 w 384"/>
                  <a:gd name="T21" fmla="*/ 139 h 392"/>
                  <a:gd name="T22" fmla="*/ 270 w 384"/>
                  <a:gd name="T23" fmla="*/ 106 h 392"/>
                  <a:gd name="T24" fmla="*/ 245 w 384"/>
                  <a:gd name="T25" fmla="*/ 86 h 392"/>
                  <a:gd name="T26" fmla="*/ 212 w 384"/>
                  <a:gd name="T27" fmla="*/ 65 h 392"/>
                  <a:gd name="T28" fmla="*/ 184 w 384"/>
                  <a:gd name="T29" fmla="*/ 41 h 392"/>
                  <a:gd name="T30" fmla="*/ 147 w 384"/>
                  <a:gd name="T31" fmla="*/ 29 h 392"/>
                  <a:gd name="T32" fmla="*/ 114 w 384"/>
                  <a:gd name="T33" fmla="*/ 16 h 392"/>
                  <a:gd name="T34" fmla="*/ 74 w 384"/>
                  <a:gd name="T35" fmla="*/ 4 h 392"/>
                  <a:gd name="T36" fmla="*/ 41 w 384"/>
                  <a:gd name="T37" fmla="*/ 0 h 392"/>
                  <a:gd name="T38" fmla="*/ 0 w 384"/>
                  <a:gd name="T39" fmla="*/ 0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84" h="392">
                    <a:moveTo>
                      <a:pt x="0" y="0"/>
                    </a:moveTo>
                    <a:lnTo>
                      <a:pt x="0" y="392"/>
                    </a:lnTo>
                    <a:lnTo>
                      <a:pt x="384" y="392"/>
                    </a:lnTo>
                    <a:lnTo>
                      <a:pt x="384" y="384"/>
                    </a:lnTo>
                    <a:lnTo>
                      <a:pt x="380" y="343"/>
                    </a:lnTo>
                    <a:lnTo>
                      <a:pt x="376" y="302"/>
                    </a:lnTo>
                    <a:lnTo>
                      <a:pt x="368" y="270"/>
                    </a:lnTo>
                    <a:lnTo>
                      <a:pt x="351" y="229"/>
                    </a:lnTo>
                    <a:lnTo>
                      <a:pt x="335" y="200"/>
                    </a:lnTo>
                    <a:lnTo>
                      <a:pt x="319" y="163"/>
                    </a:lnTo>
                    <a:lnTo>
                      <a:pt x="298" y="139"/>
                    </a:lnTo>
                    <a:lnTo>
                      <a:pt x="270" y="106"/>
                    </a:lnTo>
                    <a:lnTo>
                      <a:pt x="245" y="86"/>
                    </a:lnTo>
                    <a:lnTo>
                      <a:pt x="212" y="65"/>
                    </a:lnTo>
                    <a:lnTo>
                      <a:pt x="184" y="41"/>
                    </a:lnTo>
                    <a:lnTo>
                      <a:pt x="147" y="29"/>
                    </a:lnTo>
                    <a:lnTo>
                      <a:pt x="114" y="16"/>
                    </a:lnTo>
                    <a:lnTo>
                      <a:pt x="74" y="4"/>
                    </a:lnTo>
                    <a:lnTo>
                      <a:pt x="41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01" name="Rectangle 27"/>
              <p:cNvSpPr>
                <a:spLocks noChangeArrowheads="1"/>
              </p:cNvSpPr>
              <p:nvPr/>
            </p:nvSpPr>
            <p:spPr bwMode="auto">
              <a:xfrm>
                <a:off x="8423275" y="1173163"/>
                <a:ext cx="234950" cy="22637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02" name="Rectangle 29"/>
              <p:cNvSpPr>
                <a:spLocks noChangeArrowheads="1"/>
              </p:cNvSpPr>
              <p:nvPr/>
            </p:nvSpPr>
            <p:spPr bwMode="auto">
              <a:xfrm>
                <a:off x="8093075" y="2859088"/>
                <a:ext cx="233363" cy="5778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03" name="Rectangle 31"/>
              <p:cNvSpPr>
                <a:spLocks noChangeArrowheads="1"/>
              </p:cNvSpPr>
              <p:nvPr/>
            </p:nvSpPr>
            <p:spPr bwMode="auto">
              <a:xfrm>
                <a:off x="7756525" y="1874838"/>
                <a:ext cx="233363" cy="15621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04" name="Rectangle 33"/>
              <p:cNvSpPr>
                <a:spLocks noChangeArrowheads="1"/>
              </p:cNvSpPr>
              <p:nvPr/>
            </p:nvSpPr>
            <p:spPr bwMode="auto">
              <a:xfrm>
                <a:off x="7412038" y="1465263"/>
                <a:ext cx="239713" cy="19716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05" name="Rectangle 42"/>
              <p:cNvSpPr>
                <a:spLocks noChangeArrowheads="1"/>
              </p:cNvSpPr>
              <p:nvPr/>
            </p:nvSpPr>
            <p:spPr bwMode="auto">
              <a:xfrm>
                <a:off x="9175750" y="1847850"/>
                <a:ext cx="792163" cy="1174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06" name="Rectangle 45"/>
              <p:cNvSpPr>
                <a:spLocks noChangeArrowheads="1"/>
              </p:cNvSpPr>
              <p:nvPr/>
            </p:nvSpPr>
            <p:spPr bwMode="auto">
              <a:xfrm>
                <a:off x="9175750" y="2101850"/>
                <a:ext cx="857250" cy="1222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07" name="Rectangle 48"/>
              <p:cNvSpPr>
                <a:spLocks noChangeArrowheads="1"/>
              </p:cNvSpPr>
              <p:nvPr/>
            </p:nvSpPr>
            <p:spPr bwMode="auto">
              <a:xfrm>
                <a:off x="9175750" y="2341563"/>
                <a:ext cx="630238" cy="1222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08" name="Freeform 52"/>
              <p:cNvSpPr>
                <a:spLocks/>
              </p:cNvSpPr>
              <p:nvPr/>
            </p:nvSpPr>
            <p:spPr bwMode="auto">
              <a:xfrm>
                <a:off x="8093075" y="2859088"/>
                <a:ext cx="233363" cy="98425"/>
              </a:xfrm>
              <a:custGeom>
                <a:avLst/>
                <a:gdLst>
                  <a:gd name="T0" fmla="*/ 36 w 36"/>
                  <a:gd name="T1" fmla="*/ 0 h 15"/>
                  <a:gd name="T2" fmla="*/ 0 w 36"/>
                  <a:gd name="T3" fmla="*/ 0 h 15"/>
                  <a:gd name="T4" fmla="*/ 0 w 36"/>
                  <a:gd name="T5" fmla="*/ 15 h 15"/>
                  <a:gd name="T6" fmla="*/ 6 w 36"/>
                  <a:gd name="T7" fmla="*/ 15 h 15"/>
                  <a:gd name="T8" fmla="*/ 36 w 36"/>
                  <a:gd name="T9" fmla="*/ 12 h 15"/>
                  <a:gd name="T10" fmla="*/ 36 w 36"/>
                  <a:gd name="T11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6" h="15">
                    <a:moveTo>
                      <a:pt x="36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4" y="15"/>
                      <a:pt x="6" y="15"/>
                    </a:cubicBezTo>
                    <a:cubicBezTo>
                      <a:pt x="17" y="15"/>
                      <a:pt x="27" y="14"/>
                      <a:pt x="36" y="12"/>
                    </a:cubicBezTo>
                    <a:cubicBezTo>
                      <a:pt x="36" y="0"/>
                      <a:pt x="36" y="0"/>
                      <a:pt x="36" y="0"/>
                    </a:cubicBezTo>
                  </a:path>
                </a:pathLst>
              </a:custGeom>
              <a:solidFill>
                <a:srgbClr val="D8F6F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09" name="Freeform 61"/>
              <p:cNvSpPr>
                <a:spLocks noEditPoints="1"/>
              </p:cNvSpPr>
              <p:nvPr/>
            </p:nvSpPr>
            <p:spPr bwMode="auto">
              <a:xfrm rot="194975">
                <a:off x="7239304" y="2399115"/>
                <a:ext cx="3575050" cy="1231900"/>
              </a:xfrm>
              <a:custGeom>
                <a:avLst/>
                <a:gdLst>
                  <a:gd name="T0" fmla="*/ 546 w 551"/>
                  <a:gd name="T1" fmla="*/ 12 h 190"/>
                  <a:gd name="T2" fmla="*/ 408 w 551"/>
                  <a:gd name="T3" fmla="*/ 9 h 190"/>
                  <a:gd name="T4" fmla="*/ 278 w 551"/>
                  <a:gd name="T5" fmla="*/ 40 h 190"/>
                  <a:gd name="T6" fmla="*/ 144 w 551"/>
                  <a:gd name="T7" fmla="*/ 17 h 190"/>
                  <a:gd name="T8" fmla="*/ 6 w 551"/>
                  <a:gd name="T9" fmla="*/ 28 h 190"/>
                  <a:gd name="T10" fmla="*/ 5 w 551"/>
                  <a:gd name="T11" fmla="*/ 46 h 190"/>
                  <a:gd name="T12" fmla="*/ 22 w 551"/>
                  <a:gd name="T13" fmla="*/ 66 h 190"/>
                  <a:gd name="T14" fmla="*/ 40 w 551"/>
                  <a:gd name="T15" fmla="*/ 109 h 190"/>
                  <a:gd name="T16" fmla="*/ 170 w 551"/>
                  <a:gd name="T17" fmla="*/ 177 h 190"/>
                  <a:gd name="T18" fmla="*/ 258 w 551"/>
                  <a:gd name="T19" fmla="*/ 79 h 190"/>
                  <a:gd name="T20" fmla="*/ 278 w 551"/>
                  <a:gd name="T21" fmla="*/ 67 h 190"/>
                  <a:gd name="T22" fmla="*/ 299 w 551"/>
                  <a:gd name="T23" fmla="*/ 78 h 190"/>
                  <a:gd name="T24" fmla="*/ 393 w 551"/>
                  <a:gd name="T25" fmla="*/ 170 h 190"/>
                  <a:gd name="T26" fmla="*/ 516 w 551"/>
                  <a:gd name="T27" fmla="*/ 94 h 190"/>
                  <a:gd name="T28" fmla="*/ 532 w 551"/>
                  <a:gd name="T29" fmla="*/ 50 h 190"/>
                  <a:gd name="T30" fmla="*/ 547 w 551"/>
                  <a:gd name="T31" fmla="*/ 29 h 190"/>
                  <a:gd name="T32" fmla="*/ 546 w 551"/>
                  <a:gd name="T33" fmla="*/ 12 h 190"/>
                  <a:gd name="T34" fmla="*/ 213 w 551"/>
                  <a:gd name="T35" fmla="*/ 137 h 190"/>
                  <a:gd name="T36" fmla="*/ 116 w 551"/>
                  <a:gd name="T37" fmla="*/ 167 h 190"/>
                  <a:gd name="T38" fmla="*/ 51 w 551"/>
                  <a:gd name="T39" fmla="*/ 73 h 190"/>
                  <a:gd name="T40" fmla="*/ 147 w 551"/>
                  <a:gd name="T41" fmla="*/ 30 h 190"/>
                  <a:gd name="T42" fmla="*/ 217 w 551"/>
                  <a:gd name="T43" fmla="*/ 45 h 190"/>
                  <a:gd name="T44" fmla="*/ 213 w 551"/>
                  <a:gd name="T45" fmla="*/ 137 h 190"/>
                  <a:gd name="T46" fmla="*/ 445 w 551"/>
                  <a:gd name="T47" fmla="*/ 157 h 190"/>
                  <a:gd name="T48" fmla="*/ 348 w 551"/>
                  <a:gd name="T49" fmla="*/ 133 h 190"/>
                  <a:gd name="T50" fmla="*/ 338 w 551"/>
                  <a:gd name="T51" fmla="*/ 42 h 190"/>
                  <a:gd name="T52" fmla="*/ 406 w 551"/>
                  <a:gd name="T53" fmla="*/ 22 h 190"/>
                  <a:gd name="T54" fmla="*/ 503 w 551"/>
                  <a:gd name="T55" fmla="*/ 59 h 190"/>
                  <a:gd name="T56" fmla="*/ 445 w 551"/>
                  <a:gd name="T57" fmla="*/ 157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551" h="190">
                    <a:moveTo>
                      <a:pt x="546" y="12"/>
                    </a:moveTo>
                    <a:cubicBezTo>
                      <a:pt x="546" y="12"/>
                      <a:pt x="466" y="0"/>
                      <a:pt x="408" y="9"/>
                    </a:cubicBezTo>
                    <a:cubicBezTo>
                      <a:pt x="350" y="17"/>
                      <a:pt x="305" y="39"/>
                      <a:pt x="278" y="40"/>
                    </a:cubicBezTo>
                    <a:cubicBezTo>
                      <a:pt x="251" y="41"/>
                      <a:pt x="203" y="22"/>
                      <a:pt x="144" y="17"/>
                    </a:cubicBezTo>
                    <a:cubicBezTo>
                      <a:pt x="85" y="11"/>
                      <a:pt x="6" y="28"/>
                      <a:pt x="6" y="28"/>
                    </a:cubicBezTo>
                    <a:cubicBezTo>
                      <a:pt x="0" y="29"/>
                      <a:pt x="3" y="35"/>
                      <a:pt x="5" y="46"/>
                    </a:cubicBezTo>
                    <a:cubicBezTo>
                      <a:pt x="8" y="56"/>
                      <a:pt x="8" y="59"/>
                      <a:pt x="22" y="66"/>
                    </a:cubicBezTo>
                    <a:cubicBezTo>
                      <a:pt x="35" y="72"/>
                      <a:pt x="40" y="109"/>
                      <a:pt x="40" y="109"/>
                    </a:cubicBezTo>
                    <a:cubicBezTo>
                      <a:pt x="53" y="173"/>
                      <a:pt x="103" y="190"/>
                      <a:pt x="170" y="177"/>
                    </a:cubicBezTo>
                    <a:cubicBezTo>
                      <a:pt x="237" y="164"/>
                      <a:pt x="252" y="91"/>
                      <a:pt x="258" y="79"/>
                    </a:cubicBezTo>
                    <a:cubicBezTo>
                      <a:pt x="265" y="67"/>
                      <a:pt x="278" y="67"/>
                      <a:pt x="278" y="67"/>
                    </a:cubicBezTo>
                    <a:cubicBezTo>
                      <a:pt x="278" y="67"/>
                      <a:pt x="292" y="66"/>
                      <a:pt x="299" y="78"/>
                    </a:cubicBezTo>
                    <a:cubicBezTo>
                      <a:pt x="307" y="89"/>
                      <a:pt x="325" y="161"/>
                      <a:pt x="393" y="170"/>
                    </a:cubicBezTo>
                    <a:cubicBezTo>
                      <a:pt x="459" y="179"/>
                      <a:pt x="507" y="159"/>
                      <a:pt x="516" y="94"/>
                    </a:cubicBezTo>
                    <a:cubicBezTo>
                      <a:pt x="516" y="94"/>
                      <a:pt x="518" y="58"/>
                      <a:pt x="532" y="50"/>
                    </a:cubicBezTo>
                    <a:cubicBezTo>
                      <a:pt x="545" y="43"/>
                      <a:pt x="545" y="39"/>
                      <a:pt x="547" y="29"/>
                    </a:cubicBezTo>
                    <a:cubicBezTo>
                      <a:pt x="549" y="18"/>
                      <a:pt x="551" y="12"/>
                      <a:pt x="546" y="12"/>
                    </a:cubicBezTo>
                    <a:close/>
                    <a:moveTo>
                      <a:pt x="213" y="137"/>
                    </a:moveTo>
                    <a:cubicBezTo>
                      <a:pt x="194" y="162"/>
                      <a:pt x="162" y="172"/>
                      <a:pt x="116" y="167"/>
                    </a:cubicBezTo>
                    <a:cubicBezTo>
                      <a:pt x="71" y="161"/>
                      <a:pt x="53" y="128"/>
                      <a:pt x="51" y="73"/>
                    </a:cubicBezTo>
                    <a:cubicBezTo>
                      <a:pt x="49" y="18"/>
                      <a:pt x="147" y="30"/>
                      <a:pt x="147" y="30"/>
                    </a:cubicBezTo>
                    <a:cubicBezTo>
                      <a:pt x="185" y="35"/>
                      <a:pt x="185" y="35"/>
                      <a:pt x="217" y="45"/>
                    </a:cubicBezTo>
                    <a:cubicBezTo>
                      <a:pt x="249" y="56"/>
                      <a:pt x="230" y="113"/>
                      <a:pt x="213" y="137"/>
                    </a:cubicBezTo>
                    <a:close/>
                    <a:moveTo>
                      <a:pt x="445" y="157"/>
                    </a:moveTo>
                    <a:cubicBezTo>
                      <a:pt x="400" y="165"/>
                      <a:pt x="367" y="156"/>
                      <a:pt x="348" y="133"/>
                    </a:cubicBezTo>
                    <a:cubicBezTo>
                      <a:pt x="329" y="110"/>
                      <a:pt x="307" y="54"/>
                      <a:pt x="338" y="42"/>
                    </a:cubicBezTo>
                    <a:cubicBezTo>
                      <a:pt x="368" y="29"/>
                      <a:pt x="368" y="29"/>
                      <a:pt x="406" y="22"/>
                    </a:cubicBezTo>
                    <a:cubicBezTo>
                      <a:pt x="406" y="22"/>
                      <a:pt x="502" y="3"/>
                      <a:pt x="503" y="59"/>
                    </a:cubicBezTo>
                    <a:cubicBezTo>
                      <a:pt x="506" y="115"/>
                      <a:pt x="490" y="148"/>
                      <a:pt x="445" y="157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sp>
          <p:nvSpPr>
            <p:cNvPr id="91" name="Freeform 65"/>
            <p:cNvSpPr>
              <a:spLocks/>
            </p:cNvSpPr>
            <p:nvPr/>
          </p:nvSpPr>
          <p:spPr bwMode="auto">
            <a:xfrm>
              <a:off x="9448800" y="4383088"/>
              <a:ext cx="415925" cy="422275"/>
            </a:xfrm>
            <a:custGeom>
              <a:avLst/>
              <a:gdLst>
                <a:gd name="T0" fmla="*/ 0 w 262"/>
                <a:gd name="T1" fmla="*/ 0 h 266"/>
                <a:gd name="T2" fmla="*/ 0 w 262"/>
                <a:gd name="T3" fmla="*/ 266 h 266"/>
                <a:gd name="T4" fmla="*/ 262 w 262"/>
                <a:gd name="T5" fmla="*/ 266 h 266"/>
                <a:gd name="T6" fmla="*/ 262 w 262"/>
                <a:gd name="T7" fmla="*/ 262 h 266"/>
                <a:gd name="T8" fmla="*/ 257 w 262"/>
                <a:gd name="T9" fmla="*/ 233 h 266"/>
                <a:gd name="T10" fmla="*/ 253 w 262"/>
                <a:gd name="T11" fmla="*/ 209 h 266"/>
                <a:gd name="T12" fmla="*/ 249 w 262"/>
                <a:gd name="T13" fmla="*/ 184 h 266"/>
                <a:gd name="T14" fmla="*/ 241 w 262"/>
                <a:gd name="T15" fmla="*/ 160 h 266"/>
                <a:gd name="T16" fmla="*/ 229 w 262"/>
                <a:gd name="T17" fmla="*/ 135 h 266"/>
                <a:gd name="T18" fmla="*/ 217 w 262"/>
                <a:gd name="T19" fmla="*/ 115 h 266"/>
                <a:gd name="T20" fmla="*/ 204 w 262"/>
                <a:gd name="T21" fmla="*/ 94 h 266"/>
                <a:gd name="T22" fmla="*/ 184 w 262"/>
                <a:gd name="T23" fmla="*/ 74 h 266"/>
                <a:gd name="T24" fmla="*/ 168 w 262"/>
                <a:gd name="T25" fmla="*/ 62 h 266"/>
                <a:gd name="T26" fmla="*/ 147 w 262"/>
                <a:gd name="T27" fmla="*/ 45 h 266"/>
                <a:gd name="T28" fmla="*/ 127 w 262"/>
                <a:gd name="T29" fmla="*/ 29 h 266"/>
                <a:gd name="T30" fmla="*/ 102 w 262"/>
                <a:gd name="T31" fmla="*/ 21 h 266"/>
                <a:gd name="T32" fmla="*/ 78 w 262"/>
                <a:gd name="T33" fmla="*/ 13 h 266"/>
                <a:gd name="T34" fmla="*/ 53 w 262"/>
                <a:gd name="T35" fmla="*/ 5 h 266"/>
                <a:gd name="T36" fmla="*/ 29 w 262"/>
                <a:gd name="T37" fmla="*/ 0 h 266"/>
                <a:gd name="T38" fmla="*/ 0 w 262"/>
                <a:gd name="T39" fmla="*/ 0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62" h="266">
                  <a:moveTo>
                    <a:pt x="0" y="0"/>
                  </a:moveTo>
                  <a:lnTo>
                    <a:pt x="0" y="266"/>
                  </a:lnTo>
                  <a:lnTo>
                    <a:pt x="262" y="266"/>
                  </a:lnTo>
                  <a:lnTo>
                    <a:pt x="262" y="262"/>
                  </a:lnTo>
                  <a:lnTo>
                    <a:pt x="257" y="233"/>
                  </a:lnTo>
                  <a:lnTo>
                    <a:pt x="253" y="209"/>
                  </a:lnTo>
                  <a:lnTo>
                    <a:pt x="249" y="184"/>
                  </a:lnTo>
                  <a:lnTo>
                    <a:pt x="241" y="160"/>
                  </a:lnTo>
                  <a:lnTo>
                    <a:pt x="229" y="135"/>
                  </a:lnTo>
                  <a:lnTo>
                    <a:pt x="217" y="115"/>
                  </a:lnTo>
                  <a:lnTo>
                    <a:pt x="204" y="94"/>
                  </a:lnTo>
                  <a:lnTo>
                    <a:pt x="184" y="74"/>
                  </a:lnTo>
                  <a:lnTo>
                    <a:pt x="168" y="62"/>
                  </a:lnTo>
                  <a:lnTo>
                    <a:pt x="147" y="45"/>
                  </a:lnTo>
                  <a:lnTo>
                    <a:pt x="127" y="29"/>
                  </a:lnTo>
                  <a:lnTo>
                    <a:pt x="102" y="21"/>
                  </a:lnTo>
                  <a:lnTo>
                    <a:pt x="78" y="13"/>
                  </a:lnTo>
                  <a:lnTo>
                    <a:pt x="53" y="5"/>
                  </a:lnTo>
                  <a:lnTo>
                    <a:pt x="29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2" name="Rectangle 13"/>
            <p:cNvSpPr>
              <a:spLocks noChangeArrowheads="1"/>
            </p:cNvSpPr>
            <p:nvPr/>
          </p:nvSpPr>
          <p:spPr bwMode="auto">
            <a:xfrm>
              <a:off x="8159776" y="4741192"/>
              <a:ext cx="563563" cy="77788"/>
            </a:xfrm>
            <a:prstGeom prst="rect">
              <a:avLst/>
            </a:prstGeom>
            <a:solidFill>
              <a:srgbClr val="007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3" name="Rectangle 14"/>
            <p:cNvSpPr>
              <a:spLocks noChangeArrowheads="1"/>
            </p:cNvSpPr>
            <p:nvPr/>
          </p:nvSpPr>
          <p:spPr bwMode="auto">
            <a:xfrm>
              <a:off x="8029601" y="4741192"/>
              <a:ext cx="84138" cy="77788"/>
            </a:xfrm>
            <a:prstGeom prst="rect">
              <a:avLst/>
            </a:prstGeom>
            <a:solidFill>
              <a:srgbClr val="007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4" name="Rectangle 13"/>
            <p:cNvSpPr>
              <a:spLocks noChangeArrowheads="1"/>
            </p:cNvSpPr>
            <p:nvPr/>
          </p:nvSpPr>
          <p:spPr bwMode="auto">
            <a:xfrm>
              <a:off x="9087157" y="4506973"/>
              <a:ext cx="563563" cy="77788"/>
            </a:xfrm>
            <a:prstGeom prst="rect">
              <a:avLst/>
            </a:prstGeom>
            <a:solidFill>
              <a:srgbClr val="68217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5" name="Rectangle 13"/>
            <p:cNvSpPr>
              <a:spLocks noChangeArrowheads="1"/>
            </p:cNvSpPr>
            <p:nvPr/>
          </p:nvSpPr>
          <p:spPr bwMode="auto">
            <a:xfrm>
              <a:off x="9087157" y="4683720"/>
              <a:ext cx="563563" cy="77788"/>
            </a:xfrm>
            <a:prstGeom prst="rect">
              <a:avLst/>
            </a:prstGeom>
            <a:solidFill>
              <a:srgbClr val="68217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6" name="Rectangle 13"/>
            <p:cNvSpPr>
              <a:spLocks noChangeArrowheads="1"/>
            </p:cNvSpPr>
            <p:nvPr/>
          </p:nvSpPr>
          <p:spPr bwMode="auto">
            <a:xfrm>
              <a:off x="9087157" y="4860467"/>
              <a:ext cx="563563" cy="77788"/>
            </a:xfrm>
            <a:prstGeom prst="rect">
              <a:avLst/>
            </a:prstGeom>
            <a:solidFill>
              <a:srgbClr val="68217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7" name="Rectangle 13"/>
            <p:cNvSpPr>
              <a:spLocks noChangeArrowheads="1"/>
            </p:cNvSpPr>
            <p:nvPr/>
          </p:nvSpPr>
          <p:spPr bwMode="auto">
            <a:xfrm>
              <a:off x="9087157" y="5037214"/>
              <a:ext cx="563563" cy="77788"/>
            </a:xfrm>
            <a:prstGeom prst="rect">
              <a:avLst/>
            </a:prstGeom>
            <a:solidFill>
              <a:srgbClr val="68217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8" name="Rectangle 13"/>
            <p:cNvSpPr>
              <a:spLocks noChangeArrowheads="1"/>
            </p:cNvSpPr>
            <p:nvPr/>
          </p:nvSpPr>
          <p:spPr bwMode="auto">
            <a:xfrm>
              <a:off x="9087157" y="5213960"/>
              <a:ext cx="563563" cy="77788"/>
            </a:xfrm>
            <a:prstGeom prst="rect">
              <a:avLst/>
            </a:prstGeom>
            <a:solidFill>
              <a:srgbClr val="68217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8399051" y="4116388"/>
              <a:ext cx="1203150" cy="4616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Stefan </a:t>
              </a:r>
              <a:r>
                <a:rPr kumimoji="0" lang="en-CA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Milea</a:t>
              </a:r>
              <a:endPara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110" name="AutoShape 163"/>
          <p:cNvSpPr>
            <a:spLocks noChangeAspect="1" noChangeArrowheads="1" noTextEdit="1"/>
          </p:cNvSpPr>
          <p:nvPr/>
        </p:nvSpPr>
        <p:spPr bwMode="auto">
          <a:xfrm>
            <a:off x="6632219" y="2268417"/>
            <a:ext cx="2560638" cy="2560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11" name="Freeform 194"/>
          <p:cNvSpPr>
            <a:spLocks/>
          </p:cNvSpPr>
          <p:nvPr/>
        </p:nvSpPr>
        <p:spPr bwMode="auto">
          <a:xfrm>
            <a:off x="8016519" y="2924054"/>
            <a:ext cx="200025" cy="257175"/>
          </a:xfrm>
          <a:custGeom>
            <a:avLst/>
            <a:gdLst>
              <a:gd name="T0" fmla="*/ 90 w 90"/>
              <a:gd name="T1" fmla="*/ 55 h 116"/>
              <a:gd name="T2" fmla="*/ 67 w 90"/>
              <a:gd name="T3" fmla="*/ 17 h 116"/>
              <a:gd name="T4" fmla="*/ 38 w 90"/>
              <a:gd name="T5" fmla="*/ 0 h 116"/>
              <a:gd name="T6" fmla="*/ 0 w 90"/>
              <a:gd name="T7" fmla="*/ 47 h 116"/>
              <a:gd name="T8" fmla="*/ 3 w 90"/>
              <a:gd name="T9" fmla="*/ 111 h 116"/>
              <a:gd name="T10" fmla="*/ 38 w 90"/>
              <a:gd name="T11" fmla="*/ 116 h 116"/>
              <a:gd name="T12" fmla="*/ 39 w 90"/>
              <a:gd name="T13" fmla="*/ 116 h 116"/>
              <a:gd name="T14" fmla="*/ 41 w 90"/>
              <a:gd name="T15" fmla="*/ 116 h 116"/>
              <a:gd name="T16" fmla="*/ 41 w 90"/>
              <a:gd name="T17" fmla="*/ 116 h 116"/>
              <a:gd name="T18" fmla="*/ 45 w 90"/>
              <a:gd name="T19" fmla="*/ 116 h 116"/>
              <a:gd name="T20" fmla="*/ 46 w 90"/>
              <a:gd name="T21" fmla="*/ 116 h 116"/>
              <a:gd name="T22" fmla="*/ 47 w 90"/>
              <a:gd name="T23" fmla="*/ 116 h 116"/>
              <a:gd name="T24" fmla="*/ 50 w 90"/>
              <a:gd name="T25" fmla="*/ 116 h 116"/>
              <a:gd name="T26" fmla="*/ 50 w 90"/>
              <a:gd name="T27" fmla="*/ 116 h 116"/>
              <a:gd name="T28" fmla="*/ 52 w 90"/>
              <a:gd name="T29" fmla="*/ 116 h 116"/>
              <a:gd name="T30" fmla="*/ 53 w 90"/>
              <a:gd name="T31" fmla="*/ 116 h 116"/>
              <a:gd name="T32" fmla="*/ 86 w 90"/>
              <a:gd name="T33" fmla="*/ 111 h 116"/>
              <a:gd name="T34" fmla="*/ 90 w 90"/>
              <a:gd name="T35" fmla="*/ 55 h 1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90" h="116">
                <a:moveTo>
                  <a:pt x="90" y="55"/>
                </a:moveTo>
                <a:cubicBezTo>
                  <a:pt x="90" y="37"/>
                  <a:pt x="80" y="22"/>
                  <a:pt x="67" y="17"/>
                </a:cubicBezTo>
                <a:cubicBezTo>
                  <a:pt x="60" y="6"/>
                  <a:pt x="50" y="0"/>
                  <a:pt x="38" y="0"/>
                </a:cubicBezTo>
                <a:cubicBezTo>
                  <a:pt x="17" y="0"/>
                  <a:pt x="0" y="21"/>
                  <a:pt x="0" y="47"/>
                </a:cubicBezTo>
                <a:cubicBezTo>
                  <a:pt x="0" y="52"/>
                  <a:pt x="2" y="85"/>
                  <a:pt x="3" y="111"/>
                </a:cubicBezTo>
                <a:cubicBezTo>
                  <a:pt x="14" y="114"/>
                  <a:pt x="26" y="116"/>
                  <a:pt x="38" y="116"/>
                </a:cubicBezTo>
                <a:cubicBezTo>
                  <a:pt x="38" y="116"/>
                  <a:pt x="39" y="116"/>
                  <a:pt x="39" y="116"/>
                </a:cubicBezTo>
                <a:cubicBezTo>
                  <a:pt x="40" y="116"/>
                  <a:pt x="41" y="116"/>
                  <a:pt x="41" y="116"/>
                </a:cubicBezTo>
                <a:cubicBezTo>
                  <a:pt x="41" y="116"/>
                  <a:pt x="41" y="116"/>
                  <a:pt x="41" y="116"/>
                </a:cubicBezTo>
                <a:cubicBezTo>
                  <a:pt x="42" y="116"/>
                  <a:pt x="44" y="116"/>
                  <a:pt x="45" y="116"/>
                </a:cubicBezTo>
                <a:cubicBezTo>
                  <a:pt x="45" y="116"/>
                  <a:pt x="45" y="116"/>
                  <a:pt x="46" y="116"/>
                </a:cubicBezTo>
                <a:cubicBezTo>
                  <a:pt x="46" y="116"/>
                  <a:pt x="46" y="116"/>
                  <a:pt x="47" y="116"/>
                </a:cubicBezTo>
                <a:cubicBezTo>
                  <a:pt x="48" y="116"/>
                  <a:pt x="49" y="116"/>
                  <a:pt x="50" y="116"/>
                </a:cubicBezTo>
                <a:cubicBezTo>
                  <a:pt x="50" y="116"/>
                  <a:pt x="50" y="116"/>
                  <a:pt x="50" y="116"/>
                </a:cubicBezTo>
                <a:cubicBezTo>
                  <a:pt x="50" y="116"/>
                  <a:pt x="51" y="116"/>
                  <a:pt x="52" y="116"/>
                </a:cubicBezTo>
                <a:cubicBezTo>
                  <a:pt x="53" y="116"/>
                  <a:pt x="53" y="116"/>
                  <a:pt x="53" y="116"/>
                </a:cubicBezTo>
                <a:cubicBezTo>
                  <a:pt x="65" y="116"/>
                  <a:pt x="76" y="114"/>
                  <a:pt x="86" y="111"/>
                </a:cubicBezTo>
                <a:cubicBezTo>
                  <a:pt x="87" y="87"/>
                  <a:pt x="90" y="58"/>
                  <a:pt x="90" y="55"/>
                </a:cubicBezTo>
                <a:close/>
              </a:path>
            </a:pathLst>
          </a:custGeom>
          <a:solidFill>
            <a:srgbClr val="68217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12" name="Freeform 216"/>
          <p:cNvSpPr>
            <a:spLocks/>
          </p:cNvSpPr>
          <p:nvPr/>
        </p:nvSpPr>
        <p:spPr bwMode="auto">
          <a:xfrm>
            <a:off x="8030807" y="3012954"/>
            <a:ext cx="166688" cy="200025"/>
          </a:xfrm>
          <a:custGeom>
            <a:avLst/>
            <a:gdLst>
              <a:gd name="T0" fmla="*/ 71 w 75"/>
              <a:gd name="T1" fmla="*/ 16 h 90"/>
              <a:gd name="T2" fmla="*/ 69 w 75"/>
              <a:gd name="T3" fmla="*/ 16 h 90"/>
              <a:gd name="T4" fmla="*/ 69 w 75"/>
              <a:gd name="T5" fmla="*/ 11 h 90"/>
              <a:gd name="T6" fmla="*/ 69 w 75"/>
              <a:gd name="T7" fmla="*/ 10 h 90"/>
              <a:gd name="T8" fmla="*/ 69 w 75"/>
              <a:gd name="T9" fmla="*/ 9 h 90"/>
              <a:gd name="T10" fmla="*/ 69 w 75"/>
              <a:gd name="T11" fmla="*/ 8 h 90"/>
              <a:gd name="T12" fmla="*/ 69 w 75"/>
              <a:gd name="T13" fmla="*/ 8 h 90"/>
              <a:gd name="T14" fmla="*/ 69 w 75"/>
              <a:gd name="T15" fmla="*/ 7 h 90"/>
              <a:gd name="T16" fmla="*/ 69 w 75"/>
              <a:gd name="T17" fmla="*/ 6 h 90"/>
              <a:gd name="T18" fmla="*/ 69 w 75"/>
              <a:gd name="T19" fmla="*/ 6 h 90"/>
              <a:gd name="T20" fmla="*/ 68 w 75"/>
              <a:gd name="T21" fmla="*/ 4 h 90"/>
              <a:gd name="T22" fmla="*/ 68 w 75"/>
              <a:gd name="T23" fmla="*/ 4 h 90"/>
              <a:gd name="T24" fmla="*/ 67 w 75"/>
              <a:gd name="T25" fmla="*/ 3 h 90"/>
              <a:gd name="T26" fmla="*/ 67 w 75"/>
              <a:gd name="T27" fmla="*/ 3 h 90"/>
              <a:gd name="T28" fmla="*/ 67 w 75"/>
              <a:gd name="T29" fmla="*/ 2 h 90"/>
              <a:gd name="T30" fmla="*/ 67 w 75"/>
              <a:gd name="T31" fmla="*/ 2 h 90"/>
              <a:gd name="T32" fmla="*/ 61 w 75"/>
              <a:gd name="T33" fmla="*/ 3 h 90"/>
              <a:gd name="T34" fmla="*/ 50 w 75"/>
              <a:gd name="T35" fmla="*/ 0 h 90"/>
              <a:gd name="T36" fmla="*/ 31 w 75"/>
              <a:gd name="T37" fmla="*/ 3 h 90"/>
              <a:gd name="T38" fmla="*/ 11 w 75"/>
              <a:gd name="T39" fmla="*/ 0 h 90"/>
              <a:gd name="T40" fmla="*/ 8 w 75"/>
              <a:gd name="T41" fmla="*/ 3 h 90"/>
              <a:gd name="T42" fmla="*/ 8 w 75"/>
              <a:gd name="T43" fmla="*/ 3 h 90"/>
              <a:gd name="T44" fmla="*/ 7 w 75"/>
              <a:gd name="T45" fmla="*/ 5 h 90"/>
              <a:gd name="T46" fmla="*/ 7 w 75"/>
              <a:gd name="T47" fmla="*/ 5 h 90"/>
              <a:gd name="T48" fmla="*/ 7 w 75"/>
              <a:gd name="T49" fmla="*/ 6 h 90"/>
              <a:gd name="T50" fmla="*/ 7 w 75"/>
              <a:gd name="T51" fmla="*/ 6 h 90"/>
              <a:gd name="T52" fmla="*/ 6 w 75"/>
              <a:gd name="T53" fmla="*/ 8 h 90"/>
              <a:gd name="T54" fmla="*/ 6 w 75"/>
              <a:gd name="T55" fmla="*/ 8 h 90"/>
              <a:gd name="T56" fmla="*/ 6 w 75"/>
              <a:gd name="T57" fmla="*/ 9 h 90"/>
              <a:gd name="T58" fmla="*/ 6 w 75"/>
              <a:gd name="T59" fmla="*/ 9 h 90"/>
              <a:gd name="T60" fmla="*/ 6 w 75"/>
              <a:gd name="T61" fmla="*/ 11 h 90"/>
              <a:gd name="T62" fmla="*/ 6 w 75"/>
              <a:gd name="T63" fmla="*/ 16 h 90"/>
              <a:gd name="T64" fmla="*/ 5 w 75"/>
              <a:gd name="T65" fmla="*/ 16 h 90"/>
              <a:gd name="T66" fmla="*/ 0 w 75"/>
              <a:gd name="T67" fmla="*/ 21 h 90"/>
              <a:gd name="T68" fmla="*/ 0 w 75"/>
              <a:gd name="T69" fmla="*/ 33 h 90"/>
              <a:gd name="T70" fmla="*/ 6 w 75"/>
              <a:gd name="T71" fmla="*/ 38 h 90"/>
              <a:gd name="T72" fmla="*/ 11 w 75"/>
              <a:gd name="T73" fmla="*/ 51 h 90"/>
              <a:gd name="T74" fmla="*/ 22 w 75"/>
              <a:gd name="T75" fmla="*/ 66 h 90"/>
              <a:gd name="T76" fmla="*/ 24 w 75"/>
              <a:gd name="T77" fmla="*/ 80 h 90"/>
              <a:gd name="T78" fmla="*/ 38 w 75"/>
              <a:gd name="T79" fmla="*/ 90 h 90"/>
              <a:gd name="T80" fmla="*/ 52 w 75"/>
              <a:gd name="T81" fmla="*/ 80 h 90"/>
              <a:gd name="T82" fmla="*/ 54 w 75"/>
              <a:gd name="T83" fmla="*/ 66 h 90"/>
              <a:gd name="T84" fmla="*/ 64 w 75"/>
              <a:gd name="T85" fmla="*/ 51 h 90"/>
              <a:gd name="T86" fmla="*/ 69 w 75"/>
              <a:gd name="T87" fmla="*/ 38 h 90"/>
              <a:gd name="T88" fmla="*/ 75 w 75"/>
              <a:gd name="T89" fmla="*/ 33 h 90"/>
              <a:gd name="T90" fmla="*/ 75 w 75"/>
              <a:gd name="T91" fmla="*/ 21 h 90"/>
              <a:gd name="T92" fmla="*/ 71 w 75"/>
              <a:gd name="T93" fmla="*/ 16 h 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5" h="90">
                <a:moveTo>
                  <a:pt x="71" y="16"/>
                </a:moveTo>
                <a:cubicBezTo>
                  <a:pt x="71" y="16"/>
                  <a:pt x="70" y="16"/>
                  <a:pt x="69" y="16"/>
                </a:cubicBezTo>
                <a:cubicBezTo>
                  <a:pt x="69" y="11"/>
                  <a:pt x="69" y="11"/>
                  <a:pt x="69" y="11"/>
                </a:cubicBezTo>
                <a:cubicBezTo>
                  <a:pt x="69" y="11"/>
                  <a:pt x="69" y="10"/>
                  <a:pt x="69" y="10"/>
                </a:cubicBezTo>
                <a:cubicBezTo>
                  <a:pt x="69" y="9"/>
                  <a:pt x="69" y="9"/>
                  <a:pt x="69" y="9"/>
                </a:cubicBezTo>
                <a:cubicBezTo>
                  <a:pt x="69" y="9"/>
                  <a:pt x="69" y="9"/>
                  <a:pt x="69" y="8"/>
                </a:cubicBezTo>
                <a:cubicBezTo>
                  <a:pt x="69" y="8"/>
                  <a:pt x="69" y="8"/>
                  <a:pt x="69" y="8"/>
                </a:cubicBezTo>
                <a:cubicBezTo>
                  <a:pt x="69" y="7"/>
                  <a:pt x="69" y="7"/>
                  <a:pt x="69" y="7"/>
                </a:cubicBezTo>
                <a:cubicBezTo>
                  <a:pt x="69" y="7"/>
                  <a:pt x="69" y="7"/>
                  <a:pt x="69" y="6"/>
                </a:cubicBezTo>
                <a:cubicBezTo>
                  <a:pt x="69" y="6"/>
                  <a:pt x="69" y="6"/>
                  <a:pt x="69" y="6"/>
                </a:cubicBezTo>
                <a:cubicBezTo>
                  <a:pt x="68" y="5"/>
                  <a:pt x="68" y="5"/>
                  <a:pt x="68" y="4"/>
                </a:cubicBezTo>
                <a:cubicBezTo>
                  <a:pt x="68" y="4"/>
                  <a:pt x="68" y="4"/>
                  <a:pt x="68" y="4"/>
                </a:cubicBezTo>
                <a:cubicBezTo>
                  <a:pt x="68" y="4"/>
                  <a:pt x="67" y="3"/>
                  <a:pt x="67" y="3"/>
                </a:cubicBezTo>
                <a:cubicBezTo>
                  <a:pt x="67" y="3"/>
                  <a:pt x="67" y="3"/>
                  <a:pt x="67" y="3"/>
                </a:cubicBezTo>
                <a:cubicBezTo>
                  <a:pt x="67" y="3"/>
                  <a:pt x="67" y="2"/>
                  <a:pt x="67" y="2"/>
                </a:cubicBezTo>
                <a:cubicBezTo>
                  <a:pt x="67" y="2"/>
                  <a:pt x="67" y="2"/>
                  <a:pt x="67" y="2"/>
                </a:cubicBezTo>
                <a:cubicBezTo>
                  <a:pt x="65" y="3"/>
                  <a:pt x="63" y="3"/>
                  <a:pt x="61" y="3"/>
                </a:cubicBezTo>
                <a:cubicBezTo>
                  <a:pt x="56" y="3"/>
                  <a:pt x="52" y="2"/>
                  <a:pt x="50" y="0"/>
                </a:cubicBezTo>
                <a:cubicBezTo>
                  <a:pt x="46" y="2"/>
                  <a:pt x="39" y="3"/>
                  <a:pt x="31" y="3"/>
                </a:cubicBezTo>
                <a:cubicBezTo>
                  <a:pt x="23" y="3"/>
                  <a:pt x="15" y="2"/>
                  <a:pt x="11" y="0"/>
                </a:cubicBezTo>
                <a:cubicBezTo>
                  <a:pt x="10" y="1"/>
                  <a:pt x="9" y="2"/>
                  <a:pt x="8" y="3"/>
                </a:cubicBezTo>
                <a:cubicBezTo>
                  <a:pt x="8" y="3"/>
                  <a:pt x="8" y="3"/>
                  <a:pt x="8" y="3"/>
                </a:cubicBezTo>
                <a:cubicBezTo>
                  <a:pt x="8" y="4"/>
                  <a:pt x="7" y="4"/>
                  <a:pt x="7" y="5"/>
                </a:cubicBezTo>
                <a:cubicBezTo>
                  <a:pt x="7" y="5"/>
                  <a:pt x="7" y="5"/>
                  <a:pt x="7" y="5"/>
                </a:cubicBezTo>
                <a:cubicBezTo>
                  <a:pt x="7" y="5"/>
                  <a:pt x="7" y="6"/>
                  <a:pt x="7" y="6"/>
                </a:cubicBezTo>
                <a:cubicBezTo>
                  <a:pt x="7" y="6"/>
                  <a:pt x="7" y="6"/>
                  <a:pt x="7" y="6"/>
                </a:cubicBezTo>
                <a:cubicBezTo>
                  <a:pt x="6" y="7"/>
                  <a:pt x="6" y="7"/>
                  <a:pt x="6" y="8"/>
                </a:cubicBezTo>
                <a:cubicBezTo>
                  <a:pt x="6" y="8"/>
                  <a:pt x="6" y="8"/>
                  <a:pt x="6" y="8"/>
                </a:cubicBezTo>
                <a:cubicBezTo>
                  <a:pt x="6" y="8"/>
                  <a:pt x="6" y="9"/>
                  <a:pt x="6" y="9"/>
                </a:cubicBezTo>
                <a:cubicBezTo>
                  <a:pt x="6" y="9"/>
                  <a:pt x="6" y="9"/>
                  <a:pt x="6" y="9"/>
                </a:cubicBezTo>
                <a:cubicBezTo>
                  <a:pt x="6" y="10"/>
                  <a:pt x="6" y="11"/>
                  <a:pt x="6" y="11"/>
                </a:cubicBezTo>
                <a:cubicBezTo>
                  <a:pt x="6" y="16"/>
                  <a:pt x="6" y="16"/>
                  <a:pt x="6" y="16"/>
                </a:cubicBezTo>
                <a:cubicBezTo>
                  <a:pt x="6" y="16"/>
                  <a:pt x="5" y="16"/>
                  <a:pt x="5" y="16"/>
                </a:cubicBezTo>
                <a:cubicBezTo>
                  <a:pt x="2" y="16"/>
                  <a:pt x="0" y="18"/>
                  <a:pt x="0" y="21"/>
                </a:cubicBezTo>
                <a:cubicBezTo>
                  <a:pt x="0" y="33"/>
                  <a:pt x="0" y="33"/>
                  <a:pt x="0" y="33"/>
                </a:cubicBezTo>
                <a:cubicBezTo>
                  <a:pt x="0" y="36"/>
                  <a:pt x="3" y="38"/>
                  <a:pt x="6" y="38"/>
                </a:cubicBezTo>
                <a:cubicBezTo>
                  <a:pt x="11" y="51"/>
                  <a:pt x="11" y="51"/>
                  <a:pt x="11" y="51"/>
                </a:cubicBezTo>
                <a:cubicBezTo>
                  <a:pt x="13" y="59"/>
                  <a:pt x="17" y="64"/>
                  <a:pt x="22" y="66"/>
                </a:cubicBezTo>
                <a:cubicBezTo>
                  <a:pt x="24" y="80"/>
                  <a:pt x="24" y="80"/>
                  <a:pt x="24" y="80"/>
                </a:cubicBezTo>
                <a:cubicBezTo>
                  <a:pt x="38" y="90"/>
                  <a:pt x="38" y="90"/>
                  <a:pt x="38" y="90"/>
                </a:cubicBezTo>
                <a:cubicBezTo>
                  <a:pt x="52" y="80"/>
                  <a:pt x="52" y="80"/>
                  <a:pt x="52" y="80"/>
                </a:cubicBezTo>
                <a:cubicBezTo>
                  <a:pt x="54" y="66"/>
                  <a:pt x="54" y="66"/>
                  <a:pt x="54" y="66"/>
                </a:cubicBezTo>
                <a:cubicBezTo>
                  <a:pt x="59" y="64"/>
                  <a:pt x="61" y="59"/>
                  <a:pt x="64" y="51"/>
                </a:cubicBezTo>
                <a:cubicBezTo>
                  <a:pt x="69" y="38"/>
                  <a:pt x="69" y="38"/>
                  <a:pt x="69" y="38"/>
                </a:cubicBezTo>
                <a:cubicBezTo>
                  <a:pt x="73" y="38"/>
                  <a:pt x="75" y="36"/>
                  <a:pt x="75" y="33"/>
                </a:cubicBezTo>
                <a:cubicBezTo>
                  <a:pt x="75" y="21"/>
                  <a:pt x="75" y="21"/>
                  <a:pt x="75" y="21"/>
                </a:cubicBezTo>
                <a:cubicBezTo>
                  <a:pt x="75" y="19"/>
                  <a:pt x="73" y="17"/>
                  <a:pt x="71" y="16"/>
                </a:cubicBezTo>
                <a:close/>
              </a:path>
            </a:pathLst>
          </a:custGeom>
          <a:solidFill>
            <a:srgbClr val="FFB9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0438697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chemeClr val="accent4"/>
                </a:solidFill>
              </a:rPr>
              <a:t>DO include contact information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60620" y="1261533"/>
            <a:ext cx="9278551" cy="4892131"/>
          </a:xfrm>
        </p:spPr>
        <p:txBody>
          <a:bodyPr>
            <a:normAutofit/>
          </a:bodyPr>
          <a:lstStyle/>
          <a:p>
            <a:pPr>
              <a:spcBef>
                <a:spcPts val="800"/>
              </a:spcBef>
              <a:spcAft>
                <a:spcPts val="800"/>
              </a:spcAft>
            </a:pPr>
            <a:r>
              <a:rPr lang="en-CA" sz="3000" dirty="0">
                <a:latin typeface="Segoe UI Light" panose="020B0502040204020203" pitchFamily="34" charset="0"/>
                <a:cs typeface="Segoe UI Light" panose="020B0502040204020203" pitchFamily="34" charset="0"/>
              </a:rPr>
              <a:t>What email account should you use?</a:t>
            </a:r>
          </a:p>
          <a:p>
            <a:pPr lvl="1">
              <a:spcBef>
                <a:spcPts val="800"/>
              </a:spcBef>
              <a:spcAft>
                <a:spcPts val="800"/>
              </a:spcAft>
            </a:pPr>
            <a:r>
              <a:rPr lang="en-CA" sz="2200" dirty="0">
                <a:latin typeface="Segoe UI Light" panose="020B0502040204020203" pitchFamily="34" charset="0"/>
                <a:cs typeface="Segoe UI Light" panose="020B0502040204020203" pitchFamily="34" charset="0"/>
              </a:rPr>
              <a:t>You don't want to miss an email about a job because you weren't checking your school email</a:t>
            </a:r>
          </a:p>
          <a:p>
            <a:pPr lvl="1">
              <a:spcBef>
                <a:spcPts val="800"/>
              </a:spcBef>
              <a:spcAft>
                <a:spcPts val="800"/>
              </a:spcAft>
            </a:pPr>
            <a:r>
              <a:rPr lang="en-CA" sz="2200" dirty="0">
                <a:latin typeface="Segoe UI Light" panose="020B0502040204020203" pitchFamily="34" charset="0"/>
                <a:cs typeface="Segoe UI Light" panose="020B0502040204020203" pitchFamily="34" charset="0"/>
              </a:rPr>
              <a:t>Have a professional looking email address I might not hire sexybunny48@Hotmail.com</a:t>
            </a:r>
          </a:p>
          <a:p>
            <a:pPr>
              <a:spcBef>
                <a:spcPts val="500"/>
              </a:spcBef>
              <a:spcAft>
                <a:spcPts val="500"/>
              </a:spcAft>
            </a:pPr>
            <a:endParaRPr lang="en-CA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2048932" y="6486172"/>
            <a:ext cx="4476045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9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Setting Up the Perfect Online Resume</a:t>
            </a:r>
          </a:p>
        </p:txBody>
      </p:sp>
      <p:sp>
        <p:nvSpPr>
          <p:cNvPr id="8" name="Freeform 55"/>
          <p:cNvSpPr>
            <a:spLocks noEditPoints="1"/>
          </p:cNvSpPr>
          <p:nvPr/>
        </p:nvSpPr>
        <p:spPr bwMode="auto">
          <a:xfrm>
            <a:off x="709291" y="1383922"/>
            <a:ext cx="585525" cy="357809"/>
          </a:xfrm>
          <a:custGeom>
            <a:avLst/>
            <a:gdLst>
              <a:gd name="T0" fmla="*/ 97 w 193"/>
              <a:gd name="T1" fmla="*/ 84 h 148"/>
              <a:gd name="T2" fmla="*/ 193 w 193"/>
              <a:gd name="T3" fmla="*/ 14 h 148"/>
              <a:gd name="T4" fmla="*/ 193 w 193"/>
              <a:gd name="T5" fmla="*/ 0 h 148"/>
              <a:gd name="T6" fmla="*/ 97 w 193"/>
              <a:gd name="T7" fmla="*/ 0 h 148"/>
              <a:gd name="T8" fmla="*/ 0 w 193"/>
              <a:gd name="T9" fmla="*/ 0 h 148"/>
              <a:gd name="T10" fmla="*/ 0 w 193"/>
              <a:gd name="T11" fmla="*/ 14 h 148"/>
              <a:gd name="T12" fmla="*/ 97 w 193"/>
              <a:gd name="T13" fmla="*/ 84 h 148"/>
              <a:gd name="T14" fmla="*/ 193 w 193"/>
              <a:gd name="T15" fmla="*/ 148 h 148"/>
              <a:gd name="T16" fmla="*/ 193 w 193"/>
              <a:gd name="T17" fmla="*/ 28 h 148"/>
              <a:gd name="T18" fmla="*/ 97 w 193"/>
              <a:gd name="T19" fmla="*/ 99 h 148"/>
              <a:gd name="T20" fmla="*/ 0 w 193"/>
              <a:gd name="T21" fmla="*/ 28 h 148"/>
              <a:gd name="T22" fmla="*/ 0 w 193"/>
              <a:gd name="T23" fmla="*/ 148 h 148"/>
              <a:gd name="T24" fmla="*/ 97 w 193"/>
              <a:gd name="T25" fmla="*/ 148 h 148"/>
              <a:gd name="T26" fmla="*/ 193 w 193"/>
              <a:gd name="T27" fmla="*/ 148 h 1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93" h="148">
                <a:moveTo>
                  <a:pt x="97" y="84"/>
                </a:moveTo>
                <a:lnTo>
                  <a:pt x="193" y="14"/>
                </a:lnTo>
                <a:lnTo>
                  <a:pt x="193" y="0"/>
                </a:lnTo>
                <a:lnTo>
                  <a:pt x="97" y="0"/>
                </a:lnTo>
                <a:lnTo>
                  <a:pt x="0" y="0"/>
                </a:lnTo>
                <a:lnTo>
                  <a:pt x="0" y="14"/>
                </a:lnTo>
                <a:lnTo>
                  <a:pt x="97" y="84"/>
                </a:lnTo>
                <a:close/>
                <a:moveTo>
                  <a:pt x="193" y="148"/>
                </a:moveTo>
                <a:lnTo>
                  <a:pt x="193" y="28"/>
                </a:lnTo>
                <a:lnTo>
                  <a:pt x="97" y="99"/>
                </a:lnTo>
                <a:lnTo>
                  <a:pt x="0" y="28"/>
                </a:lnTo>
                <a:lnTo>
                  <a:pt x="0" y="148"/>
                </a:lnTo>
                <a:lnTo>
                  <a:pt x="97" y="148"/>
                </a:lnTo>
                <a:lnTo>
                  <a:pt x="193" y="148"/>
                </a:lnTo>
                <a:close/>
              </a:path>
            </a:pathLst>
          </a:custGeom>
          <a:solidFill>
            <a:srgbClr val="2A328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23743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>
                <a:solidFill>
                  <a:schemeClr val="accent4"/>
                </a:solidFill>
              </a:rPr>
              <a:t>DO check what your social media says about you!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60620" y="1261533"/>
            <a:ext cx="9278551" cy="4892131"/>
          </a:xfrm>
        </p:spPr>
        <p:txBody>
          <a:bodyPr>
            <a:normAutofit/>
          </a:bodyPr>
          <a:lstStyle/>
          <a:p>
            <a:pPr marL="0" lvl="1" indent="0">
              <a:spcBef>
                <a:spcPts val="800"/>
              </a:spcBef>
              <a:spcAft>
                <a:spcPts val="800"/>
              </a:spcAft>
              <a:buNone/>
            </a:pPr>
            <a:r>
              <a:rPr lang="en-CA" sz="3000" dirty="0"/>
              <a:t>Include links to the social media that presents you professionally</a:t>
            </a:r>
          </a:p>
          <a:p>
            <a:pPr marL="0" lvl="1" indent="0">
              <a:spcBef>
                <a:spcPts val="800"/>
              </a:spcBef>
              <a:spcAft>
                <a:spcPts val="800"/>
              </a:spcAft>
              <a:buNone/>
            </a:pPr>
            <a:r>
              <a:rPr lang="en-CA" sz="3000" dirty="0"/>
              <a:t>Set privacy settings on social media accounts you use personally not professionally so they do not appear in search results </a:t>
            </a:r>
          </a:p>
          <a:p>
            <a:pPr marL="0" lvl="1" indent="0">
              <a:spcBef>
                <a:spcPts val="800"/>
              </a:spcBef>
              <a:spcAft>
                <a:spcPts val="800"/>
              </a:spcAft>
              <a:buNone/>
            </a:pPr>
            <a:r>
              <a:rPr lang="en-CA" sz="3000" dirty="0"/>
              <a:t>If you have a LinkedIn account, make sure it links to a current email address and that your profile is up to date</a:t>
            </a:r>
          </a:p>
          <a:p>
            <a:pPr>
              <a:spcBef>
                <a:spcPts val="500"/>
              </a:spcBef>
              <a:spcAft>
                <a:spcPts val="500"/>
              </a:spcAft>
            </a:pPr>
            <a:endParaRPr lang="en-CA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2048932" y="6486172"/>
            <a:ext cx="4476045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9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Setting Up the Perfect Online Resume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813" y="4180598"/>
            <a:ext cx="486137" cy="48613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263" y="1405965"/>
            <a:ext cx="728291" cy="728291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859780" y="2852977"/>
            <a:ext cx="317500" cy="512763"/>
            <a:chOff x="395529" y="3905688"/>
            <a:chExt cx="317500" cy="512763"/>
          </a:xfrm>
        </p:grpSpPr>
        <p:sp>
          <p:nvSpPr>
            <p:cNvPr id="11" name="Freeform 84"/>
            <p:cNvSpPr>
              <a:spLocks/>
            </p:cNvSpPr>
            <p:nvPr/>
          </p:nvSpPr>
          <p:spPr bwMode="auto">
            <a:xfrm>
              <a:off x="455854" y="3905688"/>
              <a:ext cx="196850" cy="223838"/>
            </a:xfrm>
            <a:custGeom>
              <a:avLst/>
              <a:gdLst>
                <a:gd name="T0" fmla="*/ 68 w 68"/>
                <a:gd name="T1" fmla="*/ 78 h 78"/>
                <a:gd name="T2" fmla="*/ 53 w 68"/>
                <a:gd name="T3" fmla="*/ 78 h 78"/>
                <a:gd name="T4" fmla="*/ 53 w 68"/>
                <a:gd name="T5" fmla="*/ 34 h 78"/>
                <a:gd name="T6" fmla="*/ 34 w 68"/>
                <a:gd name="T7" fmla="*/ 15 h 78"/>
                <a:gd name="T8" fmla="*/ 15 w 68"/>
                <a:gd name="T9" fmla="*/ 34 h 78"/>
                <a:gd name="T10" fmla="*/ 15 w 68"/>
                <a:gd name="T11" fmla="*/ 78 h 78"/>
                <a:gd name="T12" fmla="*/ 0 w 68"/>
                <a:gd name="T13" fmla="*/ 78 h 78"/>
                <a:gd name="T14" fmla="*/ 0 w 68"/>
                <a:gd name="T15" fmla="*/ 34 h 78"/>
                <a:gd name="T16" fmla="*/ 34 w 68"/>
                <a:gd name="T17" fmla="*/ 0 h 78"/>
                <a:gd name="T18" fmla="*/ 68 w 68"/>
                <a:gd name="T19" fmla="*/ 34 h 78"/>
                <a:gd name="T20" fmla="*/ 68 w 68"/>
                <a:gd name="T21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8" h="78">
                  <a:moveTo>
                    <a:pt x="68" y="78"/>
                  </a:moveTo>
                  <a:cubicBezTo>
                    <a:pt x="53" y="78"/>
                    <a:pt x="53" y="78"/>
                    <a:pt x="53" y="78"/>
                  </a:cubicBezTo>
                  <a:cubicBezTo>
                    <a:pt x="53" y="34"/>
                    <a:pt x="53" y="34"/>
                    <a:pt x="53" y="34"/>
                  </a:cubicBezTo>
                  <a:cubicBezTo>
                    <a:pt x="53" y="23"/>
                    <a:pt x="44" y="15"/>
                    <a:pt x="34" y="15"/>
                  </a:cubicBezTo>
                  <a:cubicBezTo>
                    <a:pt x="23" y="15"/>
                    <a:pt x="15" y="23"/>
                    <a:pt x="15" y="34"/>
                  </a:cubicBezTo>
                  <a:cubicBezTo>
                    <a:pt x="15" y="78"/>
                    <a:pt x="15" y="78"/>
                    <a:pt x="15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15"/>
                    <a:pt x="15" y="0"/>
                    <a:pt x="34" y="0"/>
                  </a:cubicBezTo>
                  <a:cubicBezTo>
                    <a:pt x="53" y="0"/>
                    <a:pt x="68" y="15"/>
                    <a:pt x="68" y="34"/>
                  </a:cubicBezTo>
                  <a:lnTo>
                    <a:pt x="68" y="78"/>
                  </a:lnTo>
                  <a:close/>
                </a:path>
              </a:pathLst>
            </a:custGeom>
            <a:solidFill>
              <a:srgbClr val="EB3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Rectangle 85"/>
            <p:cNvSpPr>
              <a:spLocks noChangeArrowheads="1"/>
            </p:cNvSpPr>
            <p:nvPr/>
          </p:nvSpPr>
          <p:spPr bwMode="auto">
            <a:xfrm>
              <a:off x="395529" y="4121588"/>
              <a:ext cx="317500" cy="296863"/>
            </a:xfrm>
            <a:prstGeom prst="rect">
              <a:avLst/>
            </a:pr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Freeform 87"/>
            <p:cNvSpPr>
              <a:spLocks/>
            </p:cNvSpPr>
            <p:nvPr/>
          </p:nvSpPr>
          <p:spPr bwMode="auto">
            <a:xfrm>
              <a:off x="522529" y="4216838"/>
              <a:ext cx="63500" cy="114300"/>
            </a:xfrm>
            <a:custGeom>
              <a:avLst/>
              <a:gdLst>
                <a:gd name="T0" fmla="*/ 22 w 22"/>
                <a:gd name="T1" fmla="*/ 11 h 40"/>
                <a:gd name="T2" fmla="*/ 11 w 22"/>
                <a:gd name="T3" fmla="*/ 0 h 40"/>
                <a:gd name="T4" fmla="*/ 0 w 22"/>
                <a:gd name="T5" fmla="*/ 11 h 40"/>
                <a:gd name="T6" fmla="*/ 7 w 22"/>
                <a:gd name="T7" fmla="*/ 22 h 40"/>
                <a:gd name="T8" fmla="*/ 7 w 22"/>
                <a:gd name="T9" fmla="*/ 40 h 40"/>
                <a:gd name="T10" fmla="*/ 15 w 22"/>
                <a:gd name="T11" fmla="*/ 40 h 40"/>
                <a:gd name="T12" fmla="*/ 15 w 22"/>
                <a:gd name="T13" fmla="*/ 22 h 40"/>
                <a:gd name="T14" fmla="*/ 22 w 22"/>
                <a:gd name="T15" fmla="*/ 11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40">
                  <a:moveTo>
                    <a:pt x="22" y="11"/>
                  </a:move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6"/>
                    <a:pt x="3" y="20"/>
                    <a:pt x="7" y="22"/>
                  </a:cubicBezTo>
                  <a:cubicBezTo>
                    <a:pt x="7" y="40"/>
                    <a:pt x="7" y="40"/>
                    <a:pt x="7" y="40"/>
                  </a:cubicBezTo>
                  <a:cubicBezTo>
                    <a:pt x="15" y="40"/>
                    <a:pt x="15" y="40"/>
                    <a:pt x="15" y="40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9" y="20"/>
                    <a:pt x="22" y="16"/>
                    <a:pt x="22" y="1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4761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chemeClr val="accent4"/>
                </a:solidFill>
              </a:rPr>
              <a:t>DO pay attention to details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2048932" y="6486172"/>
            <a:ext cx="4476045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9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Setting Up the Perfect Online Resume</a:t>
            </a:r>
          </a:p>
        </p:txBody>
      </p:sp>
      <p:sp>
        <p:nvSpPr>
          <p:cNvPr id="9" name="Text Placeholder 5"/>
          <p:cNvSpPr txBox="1">
            <a:spLocks/>
          </p:cNvSpPr>
          <p:nvPr/>
        </p:nvSpPr>
        <p:spPr>
          <a:xfrm>
            <a:off x="271557" y="1731042"/>
            <a:ext cx="11653523" cy="2551339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921" kern="1200" spc="0" baseline="0"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196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24097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96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48193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72290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marR="0" lvl="0" indent="-45720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5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CA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Pick a font that is easy to read and looks professional</a:t>
            </a:r>
          </a:p>
          <a:p>
            <a:pPr marL="905393" marR="0" lvl="3" indent="-45720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5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CA" sz="22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NOTE: In WordPress, changing a font requires using a plug in such as </a:t>
            </a:r>
            <a:r>
              <a:rPr kumimoji="0" lang="en-CA" sz="22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  <a:hlinkClick r:id="rId2"/>
              </a:rPr>
              <a:t>simple custom </a:t>
            </a:r>
            <a:r>
              <a:rPr kumimoji="0" lang="en-CA" sz="2204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  <a:hlinkClick r:id="rId2"/>
              </a:rPr>
              <a:t>css</a:t>
            </a:r>
            <a:endParaRPr kumimoji="0" lang="en-CA" sz="220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905393" marR="0" lvl="3" indent="-45720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5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CA" sz="22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  <a:hlinkClick r:id="rId3"/>
              </a:rPr>
              <a:t>What font should I use? Five principles for choosing typefaces</a:t>
            </a:r>
            <a:endParaRPr kumimoji="0" lang="en-CA" sz="220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457200" marR="0" lvl="0" indent="-45720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5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CA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The colours and photos you add to your site create a powerful first impression. Make sure it's a good one.</a:t>
            </a:r>
          </a:p>
        </p:txBody>
      </p:sp>
      <p:sp>
        <p:nvSpPr>
          <p:cNvPr id="10" name="Text Placeholder 5"/>
          <p:cNvSpPr txBox="1">
            <a:spLocks/>
          </p:cNvSpPr>
          <p:nvPr/>
        </p:nvSpPr>
        <p:spPr>
          <a:xfrm>
            <a:off x="263525" y="1186581"/>
            <a:ext cx="11653523" cy="62786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921" kern="1200" spc="0" baseline="0"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196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24097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96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48193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72290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marR="0" lvl="0" indent="-45720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CA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NO spelling mistakes!</a:t>
            </a:r>
          </a:p>
        </p:txBody>
      </p:sp>
    </p:spTree>
    <p:extLst>
      <p:ext uri="{BB962C8B-B14F-4D97-AF65-F5344CB8AC3E}">
        <p14:creationId xmlns:p14="http://schemas.microsoft.com/office/powerpoint/2010/main" val="912027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chemeClr val="accent4"/>
                </a:solidFill>
              </a:rPr>
              <a:t>DON’T create it and forget it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2048932" y="6486172"/>
            <a:ext cx="4476045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9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Setting Up the Perfect Online Resume</a:t>
            </a:r>
          </a:p>
        </p:txBody>
      </p:sp>
      <p:sp>
        <p:nvSpPr>
          <p:cNvPr id="10" name="Text Placeholder 5"/>
          <p:cNvSpPr txBox="1">
            <a:spLocks/>
          </p:cNvSpPr>
          <p:nvPr/>
        </p:nvSpPr>
        <p:spPr>
          <a:xfrm>
            <a:off x="263525" y="1186581"/>
            <a:ext cx="11653523" cy="62786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921" kern="1200" spc="0" baseline="0"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196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24097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96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48193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72290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CA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Update your online resume </a:t>
            </a:r>
            <a:r>
              <a:rPr lang="en-CA" sz="3200" dirty="0">
                <a:solidFill>
                  <a:prstClr val="black"/>
                </a:solidFill>
                <a:latin typeface="Segoe UI Light"/>
              </a:rPr>
              <a:t>regularly. At least once per semester</a:t>
            </a:r>
            <a:r>
              <a:rPr kumimoji="0" lang="en-CA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399" y="2685540"/>
            <a:ext cx="3926701" cy="313522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740010" y="3057871"/>
            <a:ext cx="2371483" cy="1778949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32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I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CA" sz="3200" b="0" i="0" u="none" strike="noStrike" kern="1200" cap="none" spc="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32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Windows 8</a:t>
            </a:r>
            <a:endParaRPr kumimoji="0" lang="en-US" sz="3200" b="0" i="0" u="none" strike="noStrike" kern="1200" cap="none" spc="0" normalizeH="0" baseline="0" noProof="0" dirty="0" err="1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8" name="Heart 7"/>
          <p:cNvSpPr/>
          <p:nvPr/>
        </p:nvSpPr>
        <p:spPr bwMode="auto">
          <a:xfrm>
            <a:off x="5598089" y="3613488"/>
            <a:ext cx="655320" cy="548640"/>
          </a:xfrm>
          <a:prstGeom prst="heart">
            <a:avLst/>
          </a:prstGeom>
          <a:solidFill>
            <a:srgbClr val="D83B01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9054" y="2886752"/>
            <a:ext cx="964223" cy="118673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629400" y="3057870"/>
            <a:ext cx="2592697" cy="1778949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32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I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CA" sz="3200" b="0" i="0" u="none" strike="noStrike" kern="1200" cap="none" spc="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32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Windows 10</a:t>
            </a:r>
            <a:endParaRPr kumimoji="0" lang="en-US" sz="3200" b="0" i="0" u="none" strike="noStrike" kern="1200" cap="none" spc="0" normalizeH="0" baseline="0" noProof="0" dirty="0" err="1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8953" y="2910896"/>
            <a:ext cx="1014959" cy="1186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145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1"/>
      <p:bldP spid="12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chemeClr val="accent4"/>
                </a:solidFill>
              </a:rPr>
              <a:t>DO show me how you learn and grow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000" y="1261533"/>
            <a:ext cx="9278551" cy="4892131"/>
          </a:xfrm>
        </p:spPr>
        <p:txBody>
          <a:bodyPr>
            <a:normAutofit/>
          </a:bodyPr>
          <a:lstStyle/>
          <a:p>
            <a:pPr marL="457200" indent="-457200">
              <a:spcBef>
                <a:spcPts val="80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CA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I don’t expect you to know everything walking in the door</a:t>
            </a:r>
          </a:p>
          <a:p>
            <a:pPr marL="457200" indent="-457200">
              <a:spcBef>
                <a:spcPts val="80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CA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I do expect you to be able to learn on the job</a:t>
            </a:r>
          </a:p>
          <a:p>
            <a:pPr marL="835143" lvl="1" indent="-457200">
              <a:spcBef>
                <a:spcPts val="80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CA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What did you teach yourself outside class?</a:t>
            </a:r>
          </a:p>
          <a:p>
            <a:pPr marL="835143" lvl="1" indent="-457200">
              <a:spcBef>
                <a:spcPts val="80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CA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How did you apply what you learned in class outside the classroom?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2048932" y="6486172"/>
            <a:ext cx="4476045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9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Setting Up the Perfect Online Resume</a:t>
            </a:r>
          </a:p>
        </p:txBody>
      </p:sp>
    </p:spTree>
    <p:extLst>
      <p:ext uri="{BB962C8B-B14F-4D97-AF65-F5344CB8AC3E}">
        <p14:creationId xmlns:p14="http://schemas.microsoft.com/office/powerpoint/2010/main" val="414197280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chemeClr val="accent4"/>
                </a:solidFill>
              </a:rPr>
              <a:t>DO Provide “Team player” examples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000" y="1261533"/>
            <a:ext cx="11057924" cy="4892131"/>
          </a:xfrm>
        </p:spPr>
        <p:txBody>
          <a:bodyPr>
            <a:normAutofit/>
          </a:bodyPr>
          <a:lstStyle/>
          <a:p>
            <a:pPr>
              <a:spcBef>
                <a:spcPts val="800"/>
              </a:spcBef>
              <a:spcAft>
                <a:spcPts val="800"/>
              </a:spcAft>
            </a:pPr>
            <a:r>
              <a:rPr lang="en-CA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Everyone says they are a team player, if you can provide specific examples, do it!</a:t>
            </a:r>
          </a:p>
          <a:p>
            <a:pPr>
              <a:spcBef>
                <a:spcPts val="800"/>
              </a:spcBef>
              <a:spcAft>
                <a:spcPts val="800"/>
              </a:spcAft>
            </a:pPr>
            <a:r>
              <a:rPr lang="en-CA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You don’t have to be the team captain</a:t>
            </a:r>
          </a:p>
          <a:p>
            <a:pPr marL="457200" indent="-457200">
              <a:spcBef>
                <a:spcPts val="80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CA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Sometimes I want you to be a leader</a:t>
            </a:r>
          </a:p>
          <a:p>
            <a:pPr marL="457200" indent="-457200">
              <a:spcBef>
                <a:spcPts val="80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CA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Sometimes I want you to be a follower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2048932" y="6486172"/>
            <a:ext cx="4476045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9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Setting Up the Perfect Online Resume</a:t>
            </a:r>
          </a:p>
        </p:txBody>
      </p:sp>
    </p:spTree>
    <p:extLst>
      <p:ext uri="{BB962C8B-B14F-4D97-AF65-F5344CB8AC3E}">
        <p14:creationId xmlns:p14="http://schemas.microsoft.com/office/powerpoint/2010/main" val="3920584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accent4"/>
                </a:solidFill>
              </a:rPr>
              <a:t>DO provide a professional photo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000" y="1261533"/>
            <a:ext cx="11057924" cy="4892131"/>
          </a:xfrm>
        </p:spPr>
        <p:txBody>
          <a:bodyPr>
            <a:normAutofit/>
          </a:bodyPr>
          <a:lstStyle/>
          <a:p>
            <a:pPr marL="457200" indent="-457200">
              <a:spcBef>
                <a:spcPts val="80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CA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Start with a high resolution and shrink it to a smaller file, don’t take a small picture and make it bigger</a:t>
            </a:r>
          </a:p>
          <a:p>
            <a:pPr marL="457200" indent="-457200">
              <a:spcBef>
                <a:spcPts val="80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CA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If you don’t have access to a studio, take a picture outside on a cloudy day for the best natural lighting</a:t>
            </a:r>
          </a:p>
          <a:p>
            <a:pPr marL="457200" indent="-457200">
              <a:spcBef>
                <a:spcPts val="80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CA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Resize and edit the photo with a tool such as Adobe Photoshop (some schools have computers available with Photoshop) or check out open source editing tools such as Gimp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2048932" y="6486172"/>
            <a:ext cx="4476045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9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Setting Up the Perfect Online Resume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2675" y="4758001"/>
            <a:ext cx="409524" cy="54285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0934" y="3745202"/>
            <a:ext cx="1937605" cy="256845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7945" y="4420989"/>
            <a:ext cx="1007056" cy="123945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3782" y="3745202"/>
            <a:ext cx="2067603" cy="256845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7537" y="4562599"/>
            <a:ext cx="769766" cy="95623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9473" y="4150648"/>
            <a:ext cx="1196128" cy="139856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1059" y="3524533"/>
            <a:ext cx="3711113" cy="2650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827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chemeClr val="accent4"/>
                </a:solidFill>
              </a:rPr>
              <a:t>HR FAQs got questions about jobs at Microsoft?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000" y="1261533"/>
            <a:ext cx="9278551" cy="4892131"/>
          </a:xfrm>
        </p:spPr>
        <p:txBody>
          <a:bodyPr>
            <a:normAutofit/>
          </a:bodyPr>
          <a:lstStyle/>
          <a:p>
            <a:pPr algn="ctr">
              <a:spcBef>
                <a:spcPts val="500"/>
              </a:spcBef>
              <a:spcAft>
                <a:spcPts val="500"/>
              </a:spcAft>
            </a:pPr>
            <a:endParaRPr lang="en-CA" sz="7200" dirty="0">
              <a:latin typeface="Segoe UI Light" panose="020B0502040204020203" pitchFamily="34" charset="0"/>
              <a:cs typeface="Segoe UI Light" panose="020B0502040204020203" pitchFamily="34" charset="0"/>
              <a:hlinkClick r:id="rId2"/>
            </a:endParaRPr>
          </a:p>
          <a:p>
            <a:pPr algn="ctr">
              <a:spcBef>
                <a:spcPts val="500"/>
              </a:spcBef>
              <a:spcAft>
                <a:spcPts val="500"/>
              </a:spcAft>
            </a:pPr>
            <a:r>
              <a:rPr lang="en-CA" sz="7200" dirty="0">
                <a:latin typeface="Segoe UI Light" panose="020B0502040204020203" pitchFamily="34" charset="0"/>
                <a:cs typeface="Segoe UI Light" panose="020B0502040204020203" pitchFamily="34" charset="0"/>
                <a:hlinkClick r:id="rId2"/>
              </a:rPr>
              <a:t>aka.ms/</a:t>
            </a:r>
            <a:r>
              <a:rPr lang="en-CA" sz="7200" dirty="0" err="1">
                <a:latin typeface="Segoe UI Light" panose="020B0502040204020203" pitchFamily="34" charset="0"/>
                <a:cs typeface="Segoe UI Light" panose="020B0502040204020203" pitchFamily="34" charset="0"/>
                <a:hlinkClick r:id="rId2"/>
              </a:rPr>
              <a:t>onlineresume</a:t>
            </a:r>
            <a:endParaRPr lang="en-CA" sz="7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2048932" y="6486172"/>
            <a:ext cx="4476045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9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Setting Up the Perfect Online Resume</a:t>
            </a:r>
          </a:p>
        </p:txBody>
      </p:sp>
    </p:spTree>
    <p:extLst>
      <p:ext uri="{BB962C8B-B14F-4D97-AF65-F5344CB8AC3E}">
        <p14:creationId xmlns:p14="http://schemas.microsoft.com/office/powerpoint/2010/main" val="39859760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2048932" y="6486172"/>
            <a:ext cx="4476045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9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Setting Up the Perfect Online Resume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945316" y="2080054"/>
            <a:ext cx="10240844" cy="3894026"/>
          </a:xfrm>
          <a:prstGeom prst="rect">
            <a:avLst/>
          </a:prstGeom>
        </p:spPr>
        <p:txBody>
          <a:bodyPr vert="horz" lIns="91416" tIns="45708" rIns="91416" bIns="45708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CA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The best way to a great career is to keep learning and keep exploring!</a:t>
            </a:r>
            <a:endParaRPr kumimoji="0" lang="en-US" sz="6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6488117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chemeClr val="accent4"/>
                </a:solidFill>
              </a:rPr>
              <a:t>Can’t remember all of that?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000" y="1261533"/>
            <a:ext cx="9278551" cy="4892131"/>
          </a:xfrm>
        </p:spPr>
        <p:txBody>
          <a:bodyPr>
            <a:normAutofit/>
          </a:bodyPr>
          <a:lstStyle/>
          <a:p>
            <a:pPr algn="ctr">
              <a:spcBef>
                <a:spcPts val="500"/>
              </a:spcBef>
              <a:spcAft>
                <a:spcPts val="500"/>
              </a:spcAft>
            </a:pPr>
            <a:endParaRPr lang="en-CA" sz="7200" dirty="0">
              <a:latin typeface="Segoe UI Light" panose="020B0502040204020203" pitchFamily="34" charset="0"/>
              <a:cs typeface="Segoe UI Light" panose="020B0502040204020203" pitchFamily="34" charset="0"/>
              <a:hlinkClick r:id="rId2"/>
            </a:endParaRPr>
          </a:p>
          <a:p>
            <a:pPr algn="ctr">
              <a:spcBef>
                <a:spcPts val="500"/>
              </a:spcBef>
              <a:spcAft>
                <a:spcPts val="500"/>
              </a:spcAft>
            </a:pPr>
            <a:r>
              <a:rPr lang="en-CA" sz="7200" dirty="0">
                <a:latin typeface="Segoe UI Light" panose="020B0502040204020203" pitchFamily="34" charset="0"/>
                <a:cs typeface="Segoe UI Light" panose="020B0502040204020203" pitchFamily="34" charset="0"/>
                <a:hlinkClick r:id="rId2"/>
              </a:rPr>
              <a:t>aka.ms/</a:t>
            </a:r>
            <a:r>
              <a:rPr lang="en-CA" sz="7200" dirty="0" err="1">
                <a:latin typeface="Segoe UI Light" panose="020B0502040204020203" pitchFamily="34" charset="0"/>
                <a:cs typeface="Segoe UI Light" panose="020B0502040204020203" pitchFamily="34" charset="0"/>
                <a:hlinkClick r:id="rId2"/>
              </a:rPr>
              <a:t>onlineresume</a:t>
            </a:r>
            <a:endParaRPr lang="en-CA" sz="7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2048932" y="6486172"/>
            <a:ext cx="4476045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9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Setting Up the Perfect Online Resume</a:t>
            </a:r>
          </a:p>
        </p:txBody>
      </p:sp>
    </p:spTree>
    <p:extLst>
      <p:ext uri="{BB962C8B-B14F-4D97-AF65-F5344CB8AC3E}">
        <p14:creationId xmlns:p14="http://schemas.microsoft.com/office/powerpoint/2010/main" val="24817906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001" y="1261534"/>
            <a:ext cx="4848079" cy="4868332"/>
          </a:xfrm>
        </p:spPr>
        <p:txBody>
          <a:bodyPr>
            <a:normAutofit/>
          </a:bodyPr>
          <a:lstStyle/>
          <a:p>
            <a:r>
              <a:rPr lang="en-CA" sz="4400" dirty="0">
                <a:latin typeface="Segoe UI Light" panose="020B0502040204020203" pitchFamily="34" charset="0"/>
                <a:cs typeface="Segoe UI Light" panose="020B0502040204020203" pitchFamily="34" charset="0"/>
              </a:rPr>
              <a:t>Creating an online resume allows you to present yourself the way you want to be seen</a:t>
            </a:r>
            <a:endParaRPr lang="en-US" sz="4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2048932" y="6486172"/>
            <a:ext cx="4476045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9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Setting Up the Perfect Online Resume</a:t>
            </a:r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11" r="13769"/>
          <a:stretch/>
        </p:blipFill>
        <p:spPr>
          <a:xfrm>
            <a:off x="8890669" y="1830291"/>
            <a:ext cx="3036491" cy="3152362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5700" y="1830291"/>
            <a:ext cx="3022940" cy="3152362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0116" y="2487865"/>
            <a:ext cx="1517595" cy="1774439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529" y="2487865"/>
            <a:ext cx="1492736" cy="183721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360689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941734" y="-846666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78027" y="1161536"/>
            <a:ext cx="5634681" cy="396651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508001" y="2724417"/>
            <a:ext cx="7292623" cy="1835226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Segoe UI Light"/>
                <a:ea typeface="+mj-ea"/>
                <a:cs typeface="Segoe UI Light"/>
              </a:defRPr>
            </a:lvl1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2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j-ea"/>
                <a:cs typeface="Segoe UI Light"/>
              </a:rPr>
              <a:t>Event Evaluation</a:t>
            </a:r>
          </a:p>
          <a:p>
            <a:r>
              <a:rPr lang="en-US" u="sng" dirty="0"/>
              <a:t>&lt;insert event evaluation here&gt;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275982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28016" y="2422224"/>
            <a:ext cx="6844284" cy="610801"/>
          </a:xfrm>
        </p:spPr>
        <p:txBody>
          <a:bodyPr/>
          <a:lstStyle/>
          <a:p>
            <a:r>
              <a:rPr lang="en-CA" dirty="0">
                <a:solidFill>
                  <a:prstClr val="white"/>
                </a:solidFill>
                <a:cs typeface="Segoe UI Light"/>
              </a:rPr>
              <a:t>Creating an Online Resume</a:t>
            </a:r>
            <a:endParaRPr lang="en-US" dirty="0">
              <a:solidFill>
                <a:srgbClr val="FFFFFF"/>
              </a:solidFill>
              <a:cs typeface="Segoe UI Light"/>
            </a:endParaRPr>
          </a:p>
          <a:p>
            <a:endParaRPr lang="en-CA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0" y="6486525"/>
            <a:ext cx="4927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933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 Semibold"/>
              </a:rPr>
              <a:t>Setting Up the Perfect Online Resume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508001" y="2724417"/>
            <a:ext cx="7292623" cy="933204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Segoe UI Light"/>
                <a:ea typeface="+mj-ea"/>
                <a:cs typeface="Segoe UI Light"/>
              </a:defRPr>
            </a:lvl1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267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+mj-ea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426880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522" y="670419"/>
            <a:ext cx="11540648" cy="841883"/>
          </a:xfrm>
        </p:spPr>
        <p:txBody>
          <a:bodyPr>
            <a:normAutofit fontScale="90000"/>
          </a:bodyPr>
          <a:lstStyle/>
          <a:p>
            <a:r>
              <a:rPr lang="en-CA" dirty="0">
                <a:solidFill>
                  <a:schemeClr val="accent4"/>
                </a:solidFill>
              </a:rPr>
              <a:t>If you get lost at any point </a:t>
            </a:r>
            <a:br>
              <a:rPr lang="en-CA" dirty="0">
                <a:solidFill>
                  <a:schemeClr val="accent4"/>
                </a:solidFill>
              </a:rPr>
            </a:br>
            <a:r>
              <a:rPr lang="en-CA" dirty="0">
                <a:solidFill>
                  <a:schemeClr val="accent4"/>
                </a:solidFill>
              </a:rPr>
              <a:t>DON’T PANIC, just remember this URL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129632" y="2971800"/>
            <a:ext cx="9220358" cy="1458628"/>
          </a:xfrm>
        </p:spPr>
        <p:txBody>
          <a:bodyPr/>
          <a:lstStyle/>
          <a:p>
            <a:r>
              <a:rPr lang="en-CA" sz="4800" dirty="0">
                <a:latin typeface="Segoe UI Light" panose="020B0502040204020203" pitchFamily="34" charset="0"/>
                <a:cs typeface="Segoe UI Light" panose="020B0502040204020203" pitchFamily="34" charset="0"/>
                <a:hlinkClick r:id="rId2"/>
              </a:rPr>
              <a:t>aka.ms/</a:t>
            </a:r>
            <a:r>
              <a:rPr lang="en-CA" sz="4800" dirty="0" err="1">
                <a:latin typeface="Segoe UI Light" panose="020B0502040204020203" pitchFamily="34" charset="0"/>
                <a:cs typeface="Segoe UI Light" panose="020B0502040204020203" pitchFamily="34" charset="0"/>
                <a:hlinkClick r:id="rId2"/>
              </a:rPr>
              <a:t>onlineresume</a:t>
            </a:r>
            <a:endParaRPr lang="en-CA" sz="4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endParaRPr lang="en-CA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0" y="6486525"/>
            <a:ext cx="4475163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9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Setting Up the Perfect Online Resume</a:t>
            </a:r>
          </a:p>
        </p:txBody>
      </p:sp>
    </p:spTree>
    <p:extLst>
      <p:ext uri="{BB962C8B-B14F-4D97-AF65-F5344CB8AC3E}">
        <p14:creationId xmlns:p14="http://schemas.microsoft.com/office/powerpoint/2010/main" val="10849210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001" y="1261534"/>
            <a:ext cx="4848079" cy="4868332"/>
          </a:xfrm>
        </p:spPr>
        <p:txBody>
          <a:bodyPr>
            <a:normAutofit/>
          </a:bodyPr>
          <a:lstStyle/>
          <a:p>
            <a:r>
              <a:rPr lang="en-CA" sz="4400" dirty="0">
                <a:latin typeface="Segoe UI Light" panose="020B0502040204020203" pitchFamily="34" charset="0"/>
                <a:cs typeface="Segoe UI Light" panose="020B0502040204020203" pitchFamily="34" charset="0"/>
              </a:rPr>
              <a:t>How do we do it?</a:t>
            </a:r>
            <a:endParaRPr lang="en-US" sz="4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2048932" y="6486172"/>
            <a:ext cx="4476045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9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Setting Up the Perfect Online Resume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871403" y="2240003"/>
            <a:ext cx="10377371" cy="2911394"/>
            <a:chOff x="908473" y="1447955"/>
            <a:chExt cx="10377371" cy="2911394"/>
          </a:xfrm>
        </p:grpSpPr>
        <p:grpSp>
          <p:nvGrpSpPr>
            <p:cNvPr id="9" name="Group 8"/>
            <p:cNvGrpSpPr/>
            <p:nvPr/>
          </p:nvGrpSpPr>
          <p:grpSpPr>
            <a:xfrm>
              <a:off x="4635182" y="1447956"/>
              <a:ext cx="2923953" cy="2911391"/>
              <a:chOff x="4635182" y="1447956"/>
              <a:chExt cx="2923953" cy="2911391"/>
            </a:xfrm>
          </p:grpSpPr>
          <p:sp>
            <p:nvSpPr>
              <p:cNvPr id="16" name="Rectangle 15"/>
              <p:cNvSpPr/>
              <p:nvPr/>
            </p:nvSpPr>
            <p:spPr bwMode="auto">
              <a:xfrm>
                <a:off x="4635182" y="1447956"/>
                <a:ext cx="2923953" cy="2911391"/>
              </a:xfrm>
              <a:prstGeom prst="rect">
                <a:avLst/>
              </a:prstGeom>
              <a:solidFill>
                <a:srgbClr val="DC5B2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CA" sz="24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Calibri"/>
                    <a:ea typeface="Segoe UI" pitchFamily="34" charset="0"/>
                    <a:cs typeface="Segoe UI" pitchFamily="34" charset="0"/>
                  </a:rPr>
                  <a:t>DESIGN</a:t>
                </a:r>
                <a:endParaRPr kumimoji="0" lang="en-US" sz="2400" b="0" i="0" u="none" strike="noStrike" kern="120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Calibri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7" name="Picture 16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35182" y="1447956"/>
                <a:ext cx="2923953" cy="1644008"/>
              </a:xfrm>
              <a:prstGeom prst="rect">
                <a:avLst/>
              </a:prstGeom>
            </p:spPr>
          </p:pic>
        </p:grpSp>
        <p:grpSp>
          <p:nvGrpSpPr>
            <p:cNvPr id="10" name="Group 9"/>
            <p:cNvGrpSpPr/>
            <p:nvPr/>
          </p:nvGrpSpPr>
          <p:grpSpPr>
            <a:xfrm>
              <a:off x="8361890" y="1447955"/>
              <a:ext cx="2923954" cy="2911391"/>
              <a:chOff x="8361890" y="1447955"/>
              <a:chExt cx="2923954" cy="2911391"/>
            </a:xfrm>
          </p:grpSpPr>
          <p:sp>
            <p:nvSpPr>
              <p:cNvPr id="14" name="Rectangle 13"/>
              <p:cNvSpPr/>
              <p:nvPr/>
            </p:nvSpPr>
            <p:spPr bwMode="auto">
              <a:xfrm>
                <a:off x="8361890" y="1447955"/>
                <a:ext cx="2923953" cy="2911391"/>
              </a:xfrm>
              <a:prstGeom prst="rect">
                <a:avLst/>
              </a:prstGeom>
              <a:solidFill>
                <a:srgbClr val="672A7A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CA" sz="24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Calibri"/>
                    <a:ea typeface="Segoe UI" pitchFamily="34" charset="0"/>
                    <a:cs typeface="Segoe UI" pitchFamily="34" charset="0"/>
                  </a:rPr>
                  <a:t>CONSTRUCTION</a:t>
                </a:r>
                <a:endParaRPr kumimoji="0" lang="en-US" sz="2400" b="0" i="0" u="none" strike="noStrike" kern="120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Calibri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61891" y="1447956"/>
                <a:ext cx="2923953" cy="1644008"/>
              </a:xfrm>
              <a:prstGeom prst="rect">
                <a:avLst/>
              </a:prstGeom>
            </p:spPr>
          </p:pic>
        </p:grpSp>
        <p:grpSp>
          <p:nvGrpSpPr>
            <p:cNvPr id="11" name="Group 10"/>
            <p:cNvGrpSpPr/>
            <p:nvPr/>
          </p:nvGrpSpPr>
          <p:grpSpPr>
            <a:xfrm>
              <a:off x="908473" y="1447958"/>
              <a:ext cx="2923953" cy="2911391"/>
              <a:chOff x="908473" y="1447958"/>
              <a:chExt cx="2923953" cy="2911391"/>
            </a:xfrm>
          </p:grpSpPr>
          <p:sp>
            <p:nvSpPr>
              <p:cNvPr id="12" name="Rectangle 11"/>
              <p:cNvSpPr/>
              <p:nvPr/>
            </p:nvSpPr>
            <p:spPr bwMode="auto">
              <a:xfrm>
                <a:off x="908473" y="1447958"/>
                <a:ext cx="2923953" cy="2911391"/>
              </a:xfrm>
              <a:prstGeom prst="rect">
                <a:avLst/>
              </a:prstGeom>
              <a:solidFill>
                <a:srgbClr val="00723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CA" sz="24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Calibri"/>
                    <a:ea typeface="Segoe UI" pitchFamily="34" charset="0"/>
                    <a:cs typeface="Segoe UI" pitchFamily="34" charset="0"/>
                  </a:rPr>
                  <a:t>LOCATION</a:t>
                </a:r>
                <a:endParaRPr kumimoji="0" lang="en-US" sz="2400" b="0" i="0" u="none" strike="noStrike" kern="120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Calibri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3" name="Picture 12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08473" y="1447958"/>
                <a:ext cx="2923953" cy="1644008"/>
              </a:xfrm>
              <a:prstGeom prst="rect">
                <a:avLst/>
              </a:prstGeom>
            </p:spPr>
          </p:pic>
        </p:grpSp>
      </p:grpSp>
      <p:sp>
        <p:nvSpPr>
          <p:cNvPr id="2" name="Rectangle 1"/>
          <p:cNvSpPr/>
          <p:nvPr/>
        </p:nvSpPr>
        <p:spPr>
          <a:xfrm>
            <a:off x="871403" y="3884012"/>
            <a:ext cx="2923953" cy="1267382"/>
          </a:xfrm>
          <a:prstGeom prst="rect">
            <a:avLst/>
          </a:prstGeom>
          <a:solidFill>
            <a:srgbClr val="8AA90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Location</a:t>
            </a:r>
          </a:p>
        </p:txBody>
      </p:sp>
      <p:sp>
        <p:nvSpPr>
          <p:cNvPr id="19" name="Rectangle 18"/>
          <p:cNvSpPr/>
          <p:nvPr/>
        </p:nvSpPr>
        <p:spPr>
          <a:xfrm>
            <a:off x="4598111" y="3884012"/>
            <a:ext cx="2923953" cy="1267382"/>
          </a:xfrm>
          <a:prstGeom prst="rect">
            <a:avLst/>
          </a:prstGeom>
          <a:solidFill>
            <a:srgbClr val="F97C0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Design</a:t>
            </a:r>
          </a:p>
        </p:txBody>
      </p:sp>
      <p:sp>
        <p:nvSpPr>
          <p:cNvPr id="20" name="Rectangle 19"/>
          <p:cNvSpPr/>
          <p:nvPr/>
        </p:nvSpPr>
        <p:spPr>
          <a:xfrm>
            <a:off x="8324819" y="3884012"/>
            <a:ext cx="2923953" cy="1267382"/>
          </a:xfrm>
          <a:prstGeom prst="rect">
            <a:avLst/>
          </a:prstGeom>
          <a:solidFill>
            <a:srgbClr val="117BA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Construction</a:t>
            </a:r>
          </a:p>
        </p:txBody>
      </p:sp>
    </p:spTree>
    <p:extLst>
      <p:ext uri="{BB962C8B-B14F-4D97-AF65-F5344CB8AC3E}">
        <p14:creationId xmlns:p14="http://schemas.microsoft.com/office/powerpoint/2010/main" val="1582002853"/>
      </p:ext>
    </p:extLst>
  </p:cSld>
  <p:clrMapOvr>
    <a:masterClrMapping/>
  </p:clrMapOvr>
</p:sld>
</file>

<file path=ppt/theme/theme1.xml><?xml version="1.0" encoding="utf-8"?>
<a:theme xmlns:a="http://schemas.openxmlformats.org/drawingml/2006/main" name="Microsoft Imagine PPT Template">
  <a:themeElements>
    <a:clrScheme name="Custom 1">
      <a:dk1>
        <a:srgbClr val="505050"/>
      </a:dk1>
      <a:lt1>
        <a:sysClr val="window" lastClr="FFFFFF"/>
      </a:lt1>
      <a:dk2>
        <a:srgbClr val="505050"/>
      </a:dk2>
      <a:lt2>
        <a:srgbClr val="FFFFFF"/>
      </a:lt2>
      <a:accent1>
        <a:srgbClr val="B5269E"/>
      </a:accent1>
      <a:accent2>
        <a:srgbClr val="FF8C00"/>
      </a:accent2>
      <a:accent3>
        <a:srgbClr val="00BDF2"/>
      </a:accent3>
      <a:accent4>
        <a:srgbClr val="505050"/>
      </a:accent4>
      <a:accent5>
        <a:srgbClr val="FFFFFF"/>
      </a:accent5>
      <a:accent6>
        <a:srgbClr val="FFFFFF"/>
      </a:accent6>
      <a:hlink>
        <a:srgbClr val="505050"/>
      </a:hlink>
      <a:folHlink>
        <a:srgbClr val="505050"/>
      </a:folHlink>
    </a:clrScheme>
    <a:fontScheme name="MSFT">
      <a:majorFont>
        <a:latin typeface="Segoe UI Light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DA032B4C-FCE3-3B42-B34C-D71EEE43BDBA}" vid="{7C5C32B3-2FEF-9F43-8A71-05678670A6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Microsoft Imagine PPT Template</Template>
  <TotalTime>9278</TotalTime>
  <Words>2103</Words>
  <Application>Microsoft Office PowerPoint</Application>
  <PresentationFormat>Widescreen</PresentationFormat>
  <Paragraphs>331</Paragraphs>
  <Slides>60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70" baseType="lpstr">
      <vt:lpstr>Arial</vt:lpstr>
      <vt:lpstr>Calibri</vt:lpstr>
      <vt:lpstr>Ravie</vt:lpstr>
      <vt:lpstr>Rockwell Extra Bold</vt:lpstr>
      <vt:lpstr>Segoe UI</vt:lpstr>
      <vt:lpstr>Segoe UI Black</vt:lpstr>
      <vt:lpstr>Segoe UI Light</vt:lpstr>
      <vt:lpstr>Segoe UI Semibold</vt:lpstr>
      <vt:lpstr>Showcard Gothic</vt:lpstr>
      <vt:lpstr>Microsoft Imagine PPT Template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If you get lost at any point  DON’T PANIC, just remember this URL</vt:lpstr>
      <vt:lpstr>PowerPoint Presentation</vt:lpstr>
      <vt:lpstr> Location</vt:lpstr>
      <vt:lpstr>You need a place to host your online resume. </vt:lpstr>
      <vt:lpstr>Log into DreamSpark</vt:lpstr>
      <vt:lpstr>Activate your Azure benefit</vt:lpstr>
      <vt:lpstr>Microsoft Azure Web Sites</vt:lpstr>
      <vt:lpstr> Construction</vt:lpstr>
      <vt:lpstr>Create a WordPress website on Azure</vt:lpstr>
      <vt:lpstr>Let's edit our website in WordPress</vt:lpstr>
      <vt:lpstr>The first time you visit you need to install WordPress and create an account</vt:lpstr>
      <vt:lpstr>Log in to WordPress to edit your new website</vt:lpstr>
      <vt:lpstr>The WordPress admin site</vt:lpstr>
      <vt:lpstr>Pick a theme for your WordPress site</vt:lpstr>
      <vt:lpstr>Which theme should you use?</vt:lpstr>
      <vt:lpstr>Display your name and contact information</vt:lpstr>
      <vt:lpstr>Set your colour scheme</vt:lpstr>
      <vt:lpstr>Sometimes the little details set you apart</vt:lpstr>
      <vt:lpstr>Images can add personality to your site</vt:lpstr>
      <vt:lpstr>Watch out for cropping on different screen sizes</vt:lpstr>
      <vt:lpstr>Can I still read your resume?</vt:lpstr>
      <vt:lpstr>Let’s create a page to display our resume</vt:lpstr>
      <vt:lpstr>Use the editor to create your page</vt:lpstr>
      <vt:lpstr>Set the resume page as your landing page</vt:lpstr>
      <vt:lpstr>Break the “one page” rule!</vt:lpstr>
      <vt:lpstr>Add a menu to navigate between pages</vt:lpstr>
      <vt:lpstr>Add a menu to navigate between pages</vt:lpstr>
      <vt:lpstr>Share links to your professional profiles</vt:lpstr>
      <vt:lpstr>Get rid of clutter</vt:lpstr>
      <vt:lpstr>If you know your way around HTML/CSS/PHP</vt:lpstr>
      <vt:lpstr>Explore plugins to add more functionality</vt:lpstr>
      <vt:lpstr>PowerPoint Presentation</vt:lpstr>
      <vt:lpstr>PowerPoint Presentation</vt:lpstr>
      <vt:lpstr>You want your resume to get you an interview</vt:lpstr>
      <vt:lpstr>DON'T just cut and paste your paper resume</vt:lpstr>
      <vt:lpstr>DO include links to your work</vt:lpstr>
      <vt:lpstr>DON'T have a paper and an online resume that present two different people</vt:lpstr>
      <vt:lpstr>DO include testimonials</vt:lpstr>
      <vt:lpstr>DO list your programming languages</vt:lpstr>
      <vt:lpstr>DON’T lie</vt:lpstr>
      <vt:lpstr>DO describe what you have done</vt:lpstr>
      <vt:lpstr>DO give yourself credit</vt:lpstr>
      <vt:lpstr>DO include contact information</vt:lpstr>
      <vt:lpstr>DO check what your social media says about you!</vt:lpstr>
      <vt:lpstr>DO pay attention to details</vt:lpstr>
      <vt:lpstr>DON’T create it and forget it</vt:lpstr>
      <vt:lpstr>DO show me how you learn and grow</vt:lpstr>
      <vt:lpstr>DO Provide “Team player” examples</vt:lpstr>
      <vt:lpstr>DO provide a professional photo</vt:lpstr>
      <vt:lpstr>HR FAQs got questions about jobs at Microsoft?</vt:lpstr>
      <vt:lpstr>PowerPoint Presentation</vt:lpstr>
      <vt:lpstr>Can’t remember all of that?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Marketing Intelligence @ Microsoft</dc:title>
  <dc:creator>Christine Awad</dc:creator>
  <cp:lastModifiedBy>Susan Ibach</cp:lastModifiedBy>
  <cp:revision>210</cp:revision>
  <dcterms:created xsi:type="dcterms:W3CDTF">2015-05-08T18:22:04Z</dcterms:created>
  <dcterms:modified xsi:type="dcterms:W3CDTF">2016-08-09T19:28:45Z</dcterms:modified>
</cp:coreProperties>
</file>